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73" r:id="rId4"/>
    <p:sldId id="274" r:id="rId5"/>
    <p:sldId id="275" r:id="rId6"/>
    <p:sldId id="276" r:id="rId7"/>
    <p:sldId id="277" r:id="rId8"/>
    <p:sldId id="264" r:id="rId9"/>
    <p:sldId id="262" r:id="rId10"/>
    <p:sldId id="278" r:id="rId11"/>
    <p:sldId id="279" r:id="rId12"/>
    <p:sldId id="280" r:id="rId13"/>
    <p:sldId id="270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  <a:srgbClr val="FFCC66"/>
    <a:srgbClr val="FFFF66"/>
    <a:srgbClr val="C45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100000">
              <a:srgbClr val="CC6600"/>
            </a:gs>
            <a:gs pos="0">
              <a:srgbClr val="FFCC66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88F7-AE73-4ADD-B982-9FD9A9FEE7F6}" type="datetimeFigureOut">
              <a:rPr lang="sk-SK" smtClean="0"/>
              <a:t>9. 3. 2022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5DBDE-6511-43D0-8326-821ED398E7A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pppapsnv.eu/wp-content/uploads/2020/06/Aby-ste-n%C3%A1stup-do-%C5%A1koly-zvl%C3%A1dli-v-pohod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loud2m.edupage.org/cloud?z%3AMi%2BlZ43NoXrSFzcrN78GIeHeb2gZAGs%2FvvL7tMLMYXDViJAP5bFE9JygP7gKHJh9">
            <a:extLst>
              <a:ext uri="{FF2B5EF4-FFF2-40B4-BE49-F238E27FC236}">
                <a16:creationId xmlns:a16="http://schemas.microsoft.com/office/drawing/2014/main" id="{92344F01-7DF0-4993-AB18-40068CDA7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103" y="2708920"/>
            <a:ext cx="5244075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>
                <a:latin typeface="Comic Sans MS" pitchFamily="66" charset="0"/>
              </a:rPr>
              <a:t>Školská zrelosť</a:t>
            </a:r>
            <a:r>
              <a:rPr lang="sk-SK" dirty="0"/>
              <a:t> </a:t>
            </a:r>
            <a:br>
              <a:rPr lang="sk-SK" dirty="0"/>
            </a:br>
            <a:r>
              <a:rPr lang="sk-SK" sz="3100" dirty="0"/>
              <a:t>Je to dosiahnutie takého stupňa vývoja, ktorý umožňuje dieťaťu úspešne si osvojovať školské vedomosti a zručnosti .</a:t>
            </a:r>
            <a:br>
              <a:rPr lang="sk-SK" dirty="0"/>
            </a:br>
            <a:r>
              <a:rPr lang="sk-SK" dirty="0"/>
              <a:t> </a:t>
            </a:r>
            <a:br>
              <a:rPr lang="sk-SK" dirty="0"/>
            </a:br>
            <a:endParaRPr lang="sk-SK" dirty="0">
              <a:latin typeface="Comic Sans MS" pitchFamily="66" charset="0"/>
            </a:endParaRPr>
          </a:p>
        </p:txBody>
      </p:sp>
      <p:pic>
        <p:nvPicPr>
          <p:cNvPr id="3" name="Picture 2" descr="https://cloud6m.edupage.org/cloud?z%3A0axHza7jWuAGmRK0EjYxpBQLcKouk8FTNr1WK%2FJjdn%2F9MVCgGiFfYTDLcYvvcCiX">
            <a:extLst>
              <a:ext uri="{FF2B5EF4-FFF2-40B4-BE49-F238E27FC236}">
                <a16:creationId xmlns:a16="http://schemas.microsoft.com/office/drawing/2014/main" id="{B4CB6E33-7C3E-4A5D-AAB8-75627BD10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66" y="2277210"/>
            <a:ext cx="3455368" cy="230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E63DB-EC4B-4482-B83B-45DE5C842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i="1" dirty="0">
                <a:latin typeface="Comic Sans MS" pitchFamily="66" charset="0"/>
              </a:rPr>
              <a:t>Zrelé dieťa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DED382-C5E1-47B1-8BEE-EE0E4C6D6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/>
              <a:t>je obľúbené, nemá agresívne či trpiteľské postoje, keď sa stretáva s ťažkosťami, ostatné deti ho prijímajú </a:t>
            </a:r>
          </a:p>
          <a:p>
            <a:r>
              <a:rPr lang="sk-SK" sz="2800" dirty="0"/>
              <a:t>má schopnosť podeliť sa s ostatnými </a:t>
            </a:r>
          </a:p>
          <a:p>
            <a:r>
              <a:rPr lang="sk-SK" sz="2800" dirty="0"/>
              <a:t>je ochotné doma pomáhať a plniť jednoduché úlohy </a:t>
            </a:r>
          </a:p>
          <a:p>
            <a:r>
              <a:rPr lang="sk-SK" sz="2800" dirty="0"/>
              <a:t>je spokojné, ak sa hrá v malej skupine kamarátov </a:t>
            </a:r>
          </a:p>
          <a:p>
            <a:r>
              <a:rPr lang="sk-SK" sz="2800" dirty="0"/>
              <a:t>vie sa postarať o svoje osobné potreby, vie si umyť a utrieť ruky </a:t>
            </a:r>
          </a:p>
          <a:p>
            <a:r>
              <a:rPr lang="sk-SK" sz="2800" dirty="0"/>
              <a:t>ak mu ponúknete novú činnosť, je ochotné sa pridať </a:t>
            </a:r>
          </a:p>
          <a:p>
            <a:r>
              <a:rPr lang="sk-SK" sz="2800" dirty="0"/>
              <a:t>ak dostane pokyny, je ochotné ich akceptovať</a:t>
            </a:r>
          </a:p>
        </p:txBody>
      </p:sp>
    </p:spTree>
    <p:extLst>
      <p:ext uri="{BB962C8B-B14F-4D97-AF65-F5344CB8AC3E}">
        <p14:creationId xmlns:p14="http://schemas.microsoft.com/office/powerpoint/2010/main" val="2754531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1EA5E-E5AE-45CC-BDAA-0960BE08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>
                <a:latin typeface="Comic Sans MS" pitchFamily="66" charset="0"/>
              </a:rPr>
              <a:t>Kedy je dieťa pre školu nezrelé?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C74899-7C5A-4B7E-B379-0D1847F01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b="1" dirty="0"/>
              <a:t>Všeobecne príčiny školskej nezrelosti môžeme rozdeliť do týchto kategórii: </a:t>
            </a:r>
          </a:p>
          <a:p>
            <a:r>
              <a:rPr lang="sk-SK" dirty="0"/>
              <a:t>nedostatky v somatickom vývine a v zdravotnom stave</a:t>
            </a:r>
          </a:p>
          <a:p>
            <a:r>
              <a:rPr lang="sk-SK" dirty="0"/>
              <a:t>nerovnomerný vývin, oslabenie dielčích schopností a funkcií </a:t>
            </a:r>
          </a:p>
          <a:p>
            <a:r>
              <a:rPr lang="sk-SK" dirty="0"/>
              <a:t>nezrelosť v citovej a sociálnej oblasti </a:t>
            </a:r>
          </a:p>
          <a:p>
            <a:r>
              <a:rPr lang="sk-SK" dirty="0"/>
              <a:t>nedostatky vo výchovnom prostredí a pôsobení na dieťa</a:t>
            </a:r>
          </a:p>
          <a:p>
            <a:pPr marL="0" indent="0">
              <a:buNone/>
            </a:pPr>
            <a:r>
              <a:rPr lang="sk-SK" b="1" dirty="0"/>
              <a:t>Konkrétne sa za nezrelé považuje napríklad dieťa, ktoré: </a:t>
            </a:r>
          </a:p>
          <a:p>
            <a:r>
              <a:rPr lang="sk-SK" dirty="0"/>
              <a:t>je veľmi živé, hravé a nevydrží dlhšie pri jednej činnosti, </a:t>
            </a:r>
          </a:p>
          <a:p>
            <a:r>
              <a:rPr lang="sk-SK" dirty="0"/>
              <a:t>nerado kreslí, nedrží dobre ceruzku, </a:t>
            </a:r>
          </a:p>
          <a:p>
            <a:r>
              <a:rPr lang="sk-SK" dirty="0"/>
              <a:t>má ťažkosti s výslovnosťou, má málo vyvinutú reč, </a:t>
            </a:r>
          </a:p>
          <a:p>
            <a:r>
              <a:rPr lang="sk-SK" dirty="0"/>
              <a:t>je nadmerne bojazlivé, odmieta kontakt s druhými a v cudzom prostredí plače</a:t>
            </a:r>
          </a:p>
        </p:txBody>
      </p:sp>
    </p:spTree>
    <p:extLst>
      <p:ext uri="{BB962C8B-B14F-4D97-AF65-F5344CB8AC3E}">
        <p14:creationId xmlns:p14="http://schemas.microsoft.com/office/powerpoint/2010/main" val="98781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81026-2DE5-42A5-91A1-D1E24400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>
                <a:latin typeface="Comic Sans MS" pitchFamily="66" charset="0"/>
              </a:rPr>
              <a:t>Kedy uvažovať o vyšetrení školskej pripravenosti?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15A82CB-0E7F-4EDA-9BF4-832846EE5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b="1" dirty="0"/>
              <a:t>Vtedy, keď dieťa: </a:t>
            </a:r>
          </a:p>
          <a:p>
            <a:r>
              <a:rPr lang="sk-SK" sz="2000" dirty="0"/>
              <a:t>je veľmi živé, hravé, nevydrží dlhšie pri jednej činnosti, dá sa ľahko odpútať vonkajšími podnetmi; </a:t>
            </a:r>
          </a:p>
          <a:p>
            <a:r>
              <a:rPr lang="sk-SK" sz="2000" dirty="0"/>
              <a:t>nerado kreslí, nedrží správne ceruzku, nie je dosť zručné; </a:t>
            </a:r>
          </a:p>
          <a:p>
            <a:r>
              <a:rPr lang="sk-SK" sz="2000" dirty="0"/>
              <a:t>má ťažkosti s výslovnosťou, málo rozvinutú reč, ak je bojazlivé, odmieta kontakt s druhými a v cudzom prostredí reaguje plačom; </a:t>
            </a:r>
          </a:p>
          <a:p>
            <a:r>
              <a:rPr lang="sk-SK" sz="2000" dirty="0"/>
              <a:t>je síce rozumovo zrelé a celkovo vyspelé, ale v rodinnom prostredí sa odohrávajú veľké zmeny (napr. rodičia sa rozvádzajú), alebo akútne neistoty; </a:t>
            </a:r>
          </a:p>
          <a:p>
            <a:r>
              <a:rPr lang="sk-SK" sz="2000" dirty="0"/>
              <a:t>trpí na opakované a časté choroby (napr. opakované zápaly horných dýchacích ciest, záchvatové ochorenia a pod.); </a:t>
            </a:r>
          </a:p>
          <a:p>
            <a:r>
              <a:rPr lang="sk-SK" sz="2000" dirty="0"/>
              <a:t>nie je samostatné v sebaobsluhe; </a:t>
            </a:r>
          </a:p>
          <a:p>
            <a:r>
              <a:rPr lang="sk-SK" sz="2000" dirty="0"/>
              <a:t>nechodilo (alebo veľmi málo chodilo) do materskej školy a hrozí, že si bude ťažko zvykať na systém povinností, na kolektív detí a na požiadavky učiteľa.</a:t>
            </a:r>
          </a:p>
        </p:txBody>
      </p:sp>
    </p:spTree>
    <p:extLst>
      <p:ext uri="{BB962C8B-B14F-4D97-AF65-F5344CB8AC3E}">
        <p14:creationId xmlns:p14="http://schemas.microsoft.com/office/powerpoint/2010/main" val="1501124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/>
          <a:lstStyle/>
          <a:p>
            <a:pPr>
              <a:buNone/>
            </a:pPr>
            <a:r>
              <a:rPr lang="sk-SK" dirty="0"/>
              <a:t>Pomoc pri rozhodovaní o zaškolení Vášho dieťaťa Vám ponúka </a:t>
            </a:r>
            <a:r>
              <a:rPr lang="sk-SK" dirty="0" err="1"/>
              <a:t>CPPPaP</a:t>
            </a:r>
            <a:r>
              <a:rPr lang="sk-SK" dirty="0"/>
              <a:t> – SNV, Letná 66, Spišská Nová Ves</a:t>
            </a:r>
          </a:p>
          <a:p>
            <a:endParaRPr lang="sk-SK" dirty="0"/>
          </a:p>
          <a:p>
            <a:pPr>
              <a:buNone/>
            </a:pPr>
            <a:r>
              <a:rPr lang="sk-SK" dirty="0">
                <a:hlinkClick r:id="rId2"/>
              </a:rPr>
              <a:t>https://cpppapsnv.eu/wp-content/uploads/2020/06/Aby-ste-n%C3%A1stup-do-%C5%A1koly-zvl%C3%A1dli-v-pohode.pdf</a:t>
            </a:r>
            <a:r>
              <a:rPr lang="sk-SK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9B4194-4D4B-42C4-B290-71C0A7CA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atin typeface="Comic Sans MS" pitchFamily="66" charset="0"/>
              </a:rPr>
              <a:t>PSYCHICKÁ ZRELOSŤ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57077E7-B9A3-4B08-9126-90E4DF18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2248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k-SK" sz="3000" dirty="0"/>
              <a:t>Z hľadiska psychickej zrelosti dieťaťa je významná podnetnosť jeho výchovného prostredia, pričom je veľmi dôležité odhadnúť jej mieru. </a:t>
            </a:r>
          </a:p>
          <a:p>
            <a:r>
              <a:rPr lang="sk-SK" sz="3000" dirty="0"/>
              <a:t>Nie je vhodná nedostatočná, ale ani príliš vysoká miera podnetnosti (tzv. </a:t>
            </a:r>
            <a:r>
              <a:rPr lang="sk-SK" sz="3000" dirty="0" err="1"/>
              <a:t>prestimulovanosť</a:t>
            </a:r>
            <a:r>
              <a:rPr lang="sk-SK" sz="3000" dirty="0"/>
              <a:t> dieťaťa)..</a:t>
            </a:r>
          </a:p>
          <a:p>
            <a:r>
              <a:rPr lang="sk-SK" sz="3000" dirty="0"/>
              <a:t>Dieťa by malo mať v tomto období k dispozícii nielen hračky, ale aj kresliace potreby, plastelínu, skladačky, knižky atď. Dieťa potrebuje cítiť bezpečie v rodine</a:t>
            </a:r>
          </a:p>
          <a:p>
            <a:pPr marL="0" indent="0">
              <a:buNone/>
            </a:pPr>
            <a:br>
              <a:rPr lang="sk-SK" dirty="0">
                <a:latin typeface="Comic Sans MS" pitchFamily="66" charset="0"/>
              </a:rPr>
            </a:br>
            <a:endParaRPr lang="sk-SK" dirty="0"/>
          </a:p>
        </p:txBody>
      </p:sp>
      <p:pic>
        <p:nvPicPr>
          <p:cNvPr id="4" name="Picture 6" descr="https://cloud6m.edupage.org/cloud?z%3AJH%2FDMGEnOf5otjHEkaHxPHjdjHburtboPVWlov5VzWhT%2Bk9ccTELjzul7X3fIgTg">
            <a:extLst>
              <a:ext uri="{FF2B5EF4-FFF2-40B4-BE49-F238E27FC236}">
                <a16:creationId xmlns:a16="http://schemas.microsoft.com/office/drawing/2014/main" id="{C76C6023-3014-4E9B-9362-B8ACA77FA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92" y="4352268"/>
            <a:ext cx="4405633" cy="220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cloud7m.edupage.org/cloud?z%3AuE4fWjVcOh1BKiFafDrPTQxRcgx6viXucYA%2FxesjHfm1Ef6ni706quQHDYOdHxVp">
            <a:extLst>
              <a:ext uri="{FF2B5EF4-FFF2-40B4-BE49-F238E27FC236}">
                <a16:creationId xmlns:a16="http://schemas.microsoft.com/office/drawing/2014/main" id="{5F5E3E69-A105-4AAE-A210-317018092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59539"/>
            <a:ext cx="3709646" cy="256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12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F9278-408E-401F-BADD-5D7464908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i="1" dirty="0">
                <a:latin typeface="Comic Sans MS" pitchFamily="66" charset="0"/>
              </a:rPr>
              <a:t>Vnímanie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428288-B6AD-4998-8AFD-4C5A8115F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dieťa je schopné z vnímaného celku vyčleniť časti a opäť z nich zložiť celok </a:t>
            </a:r>
          </a:p>
          <a:p>
            <a:r>
              <a:rPr lang="sk-SK" sz="2800" dirty="0"/>
              <a:t>pozná farby a vie ich pomenovať</a:t>
            </a:r>
          </a:p>
          <a:p>
            <a:r>
              <a:rPr lang="sk-SK" sz="2800" dirty="0"/>
              <a:t>pozná tvary a vie ich pomenovať </a:t>
            </a:r>
          </a:p>
          <a:p>
            <a:r>
              <a:rPr lang="sk-SK" sz="2800" dirty="0"/>
              <a:t>úroveň sluchovej analýzy slov – dieťa vie    rozoznávať prvú a poslednú hlásku v slove, vie menovať slová, ktoré sa začínajú na rovnakú hlásku</a:t>
            </a:r>
          </a:p>
        </p:txBody>
      </p:sp>
    </p:spTree>
    <p:extLst>
      <p:ext uri="{BB962C8B-B14F-4D97-AF65-F5344CB8AC3E}">
        <p14:creationId xmlns:p14="http://schemas.microsoft.com/office/powerpoint/2010/main" val="170612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2EFBC-FC42-45F0-80EF-050D3AFC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>
                <a:latin typeface="Comic Sans MS" pitchFamily="66" charset="0"/>
              </a:rPr>
              <a:t>Grafomotorika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80F472-11A1-4D28-AD74-8742CCA96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kresba už vernejšie odráža skutočnosť </a:t>
            </a:r>
          </a:p>
          <a:p>
            <a:r>
              <a:rPr lang="sk-SK" sz="2800" dirty="0"/>
              <a:t>dieťa je schopné obkresliť jednoduchú predlohu </a:t>
            </a:r>
          </a:p>
          <a:p>
            <a:r>
              <a:rPr lang="sk-SK" sz="2800" dirty="0"/>
              <a:t>vie nakresliť postavu so všetkými základnými znakmi </a:t>
            </a:r>
          </a:p>
          <a:p>
            <a:r>
              <a:rPr lang="sk-SK" sz="2800" dirty="0"/>
              <a:t>úchop ceruzky je správny </a:t>
            </a:r>
          </a:p>
          <a:p>
            <a:r>
              <a:rPr lang="sk-SK" sz="2800" dirty="0"/>
              <a:t>pri kreslení preferuje jednu ruku </a:t>
            </a:r>
          </a:p>
          <a:p>
            <a:r>
              <a:rPr lang="sk-SK" sz="2800" dirty="0"/>
              <a:t>vie kresliť tak, že línie sú pevné a neroztrasené </a:t>
            </a:r>
          </a:p>
          <a:p>
            <a:r>
              <a:rPr lang="sk-SK" sz="2800" dirty="0"/>
              <a:t>vie vystrihnúť jednoduchý tvar podľa predkreslenej čiary</a:t>
            </a:r>
          </a:p>
        </p:txBody>
      </p:sp>
    </p:spTree>
    <p:extLst>
      <p:ext uri="{BB962C8B-B14F-4D97-AF65-F5344CB8AC3E}">
        <p14:creationId xmlns:p14="http://schemas.microsoft.com/office/powerpoint/2010/main" val="231385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BB1F0-1C49-49E1-80ED-9A67B2D3F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i="1" dirty="0">
                <a:latin typeface="Comic Sans MS" pitchFamily="66" charset="0"/>
              </a:rPr>
              <a:t>Rozumové poznávanie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1BBE4BF-9F81-4C26-85CE-A4428EC5E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/>
              <a:t>deti sa začínajú opierať o analytické myslenie </a:t>
            </a:r>
          </a:p>
          <a:p>
            <a:r>
              <a:rPr lang="sk-SK" sz="2800" dirty="0"/>
              <a:t>lepšie postihujú podobnosti a rozdiely </a:t>
            </a:r>
          </a:p>
          <a:p>
            <a:r>
              <a:rPr lang="sk-SK" sz="2800" dirty="0"/>
              <a:t>začínajú chápať vzťahy a súvislosti, príčinu a dôsledok </a:t>
            </a:r>
          </a:p>
          <a:p>
            <a:r>
              <a:rPr lang="sk-SK" sz="2800" dirty="0"/>
              <a:t>vedia svoje meno a priezvisko, adresu </a:t>
            </a:r>
          </a:p>
          <a:p>
            <a:r>
              <a:rPr lang="sk-SK" sz="2800" dirty="0"/>
              <a:t>ovládajú detské riekanky a piesne </a:t>
            </a:r>
          </a:p>
          <a:p>
            <a:r>
              <a:rPr lang="sk-SK" sz="2800" dirty="0"/>
              <a:t>úroveň matematických predstáv ( rozoznávanie množstva, veľkosti, poradia, spočítavanie predmetov do "päť") </a:t>
            </a:r>
          </a:p>
          <a:p>
            <a:r>
              <a:rPr lang="sk-SK" sz="2800" dirty="0"/>
              <a:t>vedia sa orientovať v priestore, vedia kde je "vpredu", "vzadu", "hore", "dole", "vpravo", "vľavo" </a:t>
            </a:r>
          </a:p>
        </p:txBody>
      </p:sp>
    </p:spTree>
    <p:extLst>
      <p:ext uri="{BB962C8B-B14F-4D97-AF65-F5344CB8AC3E}">
        <p14:creationId xmlns:p14="http://schemas.microsoft.com/office/powerpoint/2010/main" val="66443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9AD05-77F5-47C4-977A-A00A0055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i="1" dirty="0">
                <a:latin typeface="Comic Sans MS" pitchFamily="66" charset="0"/>
              </a:rPr>
              <a:t>Vývin reči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CFF143-B4F7-41E8-BF6E-8E58E796C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/>
              <a:t>školsky zrelé dieťa vie vo vetách a v jednoduchých súvetiach vypovedať svoje zážitky </a:t>
            </a:r>
          </a:p>
          <a:p>
            <a:r>
              <a:rPr lang="sk-SK" sz="2800" dirty="0"/>
              <a:t>vie správne vyslovovať všetky hlásky (artikulačná neobratnosť by mala byť korigovaná ešte pred vstupom do školy) </a:t>
            </a:r>
          </a:p>
          <a:p>
            <a:r>
              <a:rPr lang="sk-SK" sz="2800" dirty="0"/>
              <a:t>vie vysloviť krátke slovo samostatne po hláskach </a:t>
            </a:r>
          </a:p>
          <a:p>
            <a:r>
              <a:rPr lang="sk-SK" sz="2800" dirty="0"/>
              <a:t>vie vyrozprávať obsah krátkej rozprávky a rozumieť jej obsahu </a:t>
            </a:r>
          </a:p>
          <a:p>
            <a:r>
              <a:rPr lang="sk-SK" sz="2800" dirty="0"/>
              <a:t>vie sa naučiť naspamäť detskú pesničku alebo básničku</a:t>
            </a:r>
          </a:p>
        </p:txBody>
      </p:sp>
    </p:spTree>
    <p:extLst>
      <p:ext uri="{BB962C8B-B14F-4D97-AF65-F5344CB8AC3E}">
        <p14:creationId xmlns:p14="http://schemas.microsoft.com/office/powerpoint/2010/main" val="301731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F6AE1-0615-495F-A94E-47CA7F04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i="1" dirty="0">
                <a:latin typeface="Comic Sans MS" pitchFamily="66" charset="0"/>
              </a:rPr>
              <a:t>Pracovná vyspelosť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AB134C9-1DBE-4285-B990-3417FB8F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dieťa vie odlíšiť hru od povinnosti </a:t>
            </a:r>
          </a:p>
          <a:p>
            <a:r>
              <a:rPr lang="sk-SK" sz="2800" dirty="0"/>
              <a:t>zadanú úlohu sa snaží splniť a dokončiť, nezačína neustále niečo nové, neodbieha </a:t>
            </a:r>
          </a:p>
          <a:p>
            <a:r>
              <a:rPr lang="sk-SK" sz="2800" dirty="0"/>
              <a:t>má primerané psychomotorické tempo </a:t>
            </a:r>
          </a:p>
          <a:p>
            <a:r>
              <a:rPr lang="sk-SK" sz="2800" dirty="0"/>
              <a:t>vie sa samostatne obliecť a obuť</a:t>
            </a:r>
          </a:p>
          <a:p>
            <a:r>
              <a:rPr lang="sk-SK" sz="2800" dirty="0"/>
              <a:t>vie si pozapínať gombíky a zaviazať šnúrky </a:t>
            </a:r>
          </a:p>
          <a:p>
            <a:r>
              <a:rPr lang="sk-SK" sz="2800" dirty="0"/>
              <a:t>vie sa samostatne najesť a obslúžiť na WC </a:t>
            </a:r>
          </a:p>
        </p:txBody>
      </p:sp>
    </p:spTree>
    <p:extLst>
      <p:ext uri="{BB962C8B-B14F-4D97-AF65-F5344CB8AC3E}">
        <p14:creationId xmlns:p14="http://schemas.microsoft.com/office/powerpoint/2010/main" val="101219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914" y="7419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i="1" dirty="0">
                <a:latin typeface="Comic Sans MS" pitchFamily="66" charset="0"/>
              </a:rPr>
              <a:t>Pozornosť</a:t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57158" y="1428736"/>
            <a:ext cx="8501122" cy="131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- ustaľuje sa, predlžuje sa dĺžka trvania koncentrácie pozornosti na zhruba 15-20 minút</a:t>
            </a:r>
          </a:p>
        </p:txBody>
      </p:sp>
      <p:pic>
        <p:nvPicPr>
          <p:cNvPr id="22530" name="Picture 2" descr="Zborovna.sk – portál pre učiteľ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496"/>
            <a:ext cx="5181600" cy="306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sk-SK" b="1" i="1" dirty="0">
                <a:latin typeface="Comic Sans MS" pitchFamily="66" charset="0"/>
              </a:rPr>
              <a:t>Emocionálna a sociálna zrelosť</a:t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448" y="1916832"/>
            <a:ext cx="8472518" cy="5500702"/>
          </a:xfrm>
        </p:spPr>
        <p:txBody>
          <a:bodyPr>
            <a:normAutofit/>
          </a:bodyPr>
          <a:lstStyle/>
          <a:p>
            <a:r>
              <a:rPr lang="sk-SK" sz="2800" dirty="0"/>
              <a:t>dieťa sa dokáže odlúčiť od matky, podriadiť sa autorite </a:t>
            </a:r>
          </a:p>
          <a:p>
            <a:r>
              <a:rPr lang="sk-SK" sz="2800" dirty="0"/>
              <a:t>na nové prostredie a osoby si zvyká bez väčších problémov (neplače, neskrýva sa za rodičov, neuteká) </a:t>
            </a:r>
          </a:p>
          <a:p>
            <a:r>
              <a:rPr lang="sk-SK" sz="2800" dirty="0"/>
              <a:t>väčšinou sa hráva spoločne s deťmi, nestráni sa ich spoločnosti, nie je medzi deťmi bojazlivé a plačlivé </a:t>
            </a:r>
          </a:p>
          <a:p>
            <a:r>
              <a:rPr lang="sk-SK" sz="2800" dirty="0"/>
              <a:t>nie je agresívne, spory s deťmi dokáže riešiť väčšinou bez bitky, hádky, vzdorovitosti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833</Words>
  <Application>Microsoft Office PowerPoint</Application>
  <PresentationFormat>Prezentácia na obrazovke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Comic Sans MS</vt:lpstr>
      <vt:lpstr>Motiv sady Office</vt:lpstr>
      <vt:lpstr>Školská zrelosť  Je to dosiahnutie takého stupňa vývoja, ktorý umožňuje dieťaťu úspešne si osvojovať školské vedomosti a zručnosti .   </vt:lpstr>
      <vt:lpstr>PSYCHICKÁ ZRELOSŤ </vt:lpstr>
      <vt:lpstr>Vnímanie</vt:lpstr>
      <vt:lpstr>Grafomotorika</vt:lpstr>
      <vt:lpstr>Rozumové poznávanie</vt:lpstr>
      <vt:lpstr>Vývin reči</vt:lpstr>
      <vt:lpstr>Pracovná vyspelosť</vt:lpstr>
      <vt:lpstr>Pozornosť </vt:lpstr>
      <vt:lpstr>Emocionálna a sociálna zrelosť </vt:lpstr>
      <vt:lpstr>Zrelé dieťa</vt:lpstr>
      <vt:lpstr>Kedy je dieťa pre školu nezrelé?</vt:lpstr>
      <vt:lpstr>Kedy uvažovať o vyšetrení školskej pripravenosti?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Školská zrelosť  Je to dosiahnutie takého stupňa vývoja, ktorý umožňuje dieťaťu úspešne si osvojovať školské vedomosti a zručnosti .</dc:title>
  <dc:creator>teta svokra</dc:creator>
  <cp:lastModifiedBy>user</cp:lastModifiedBy>
  <cp:revision>14</cp:revision>
  <dcterms:created xsi:type="dcterms:W3CDTF">2021-03-03T19:33:01Z</dcterms:created>
  <dcterms:modified xsi:type="dcterms:W3CDTF">2022-03-09T09:29:44Z</dcterms:modified>
</cp:coreProperties>
</file>