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B7425BA-E9A8-414C-9352-BC39BFE856D0}" type="datetimeFigureOut">
              <a:rPr lang="pl-PL" smtClean="0"/>
              <a:t>04.05.2021</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94CD5CA-6934-464E-9C5E-295E168B110B}" type="slidenum">
              <a:rPr lang="pl-PL" smtClean="0"/>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smtClean="0"/>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B7425BA-E9A8-414C-9352-BC39BFE856D0}" type="datetimeFigureOut">
              <a:rPr lang="pl-PL" smtClean="0"/>
              <a:t>04.05.2021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B7425BA-E9A8-414C-9352-BC39BFE856D0}" type="datetimeFigureOut">
              <a:rPr lang="pl-PL" smtClean="0"/>
              <a:t>04.05.2021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AB7425BA-E9A8-414C-9352-BC39BFE856D0}" type="datetimeFigureOut">
              <a:rPr lang="pl-PL" smtClean="0"/>
              <a:t>04.05.2021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B7425BA-E9A8-414C-9352-BC39BFE856D0}" type="datetimeFigureOut">
              <a:rPr lang="pl-PL" smtClean="0"/>
              <a:t>04.05.2021</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94CD5CA-6934-464E-9C5E-295E168B110B}" type="slidenum">
              <a:rPr lang="pl-PL" smtClean="0"/>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smtClean="0"/>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smtClean="0"/>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B7425BA-E9A8-414C-9352-BC39BFE856D0}" type="datetimeFigureOut">
              <a:rPr lang="pl-PL" smtClean="0"/>
              <a:t>04.05.2021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B7425BA-E9A8-414C-9352-BC39BFE856D0}" type="datetimeFigureOut">
              <a:rPr lang="pl-PL" smtClean="0"/>
              <a:t>04.05.2021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AB7425BA-E9A8-414C-9352-BC39BFE856D0}" type="datetimeFigureOut">
              <a:rPr lang="pl-PL" smtClean="0"/>
              <a:t>04.05.2021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B7425BA-E9A8-414C-9352-BC39BFE856D0}" type="datetimeFigureOut">
              <a:rPr lang="pl-PL" smtClean="0"/>
              <a:t>04.05.2021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94CD5CA-6934-464E-9C5E-295E168B110B}"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B7425BA-E9A8-414C-9352-BC39BFE856D0}" type="datetimeFigureOut">
              <a:rPr lang="pl-PL" smtClean="0"/>
              <a:t>04.05.2021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94CD5CA-6934-464E-9C5E-295E168B110B}" type="slidenum">
              <a:rPr lang="pl-PL" smtClean="0"/>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5" name="Date Placeholder 4"/>
          <p:cNvSpPr>
            <a:spLocks noGrp="1"/>
          </p:cNvSpPr>
          <p:nvPr>
            <p:ph type="dt" sz="half" idx="10"/>
          </p:nvPr>
        </p:nvSpPr>
        <p:spPr/>
        <p:txBody>
          <a:bodyPr/>
          <a:lstStyle/>
          <a:p>
            <a:fld id="{AB7425BA-E9A8-414C-9352-BC39BFE856D0}" type="datetimeFigureOut">
              <a:rPr lang="pl-PL" smtClean="0"/>
              <a:t>04.05.2021</a:t>
            </a:fld>
            <a:endParaRPr lang="pl-PL"/>
          </a:p>
        </p:txBody>
      </p:sp>
      <p:sp>
        <p:nvSpPr>
          <p:cNvPr id="7" name="Slide Number Placeholder 6"/>
          <p:cNvSpPr>
            <a:spLocks noGrp="1"/>
          </p:cNvSpPr>
          <p:nvPr>
            <p:ph type="sldNum" sz="quarter" idx="12"/>
          </p:nvPr>
        </p:nvSpPr>
        <p:spPr/>
        <p:txBody>
          <a:bodyPr/>
          <a:lstStyle/>
          <a:p>
            <a:fld id="{394CD5CA-6934-464E-9C5E-295E168B110B}" type="slidenum">
              <a:rPr lang="pl-PL" smtClean="0"/>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smtClean="0"/>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B7425BA-E9A8-414C-9352-BC39BFE856D0}" type="datetimeFigureOut">
              <a:rPr lang="pl-PL" smtClean="0"/>
              <a:t>04.05.2021</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94CD5CA-6934-464E-9C5E-295E168B110B}" type="slidenum">
              <a:rPr lang="pl-PL" smtClean="0"/>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smtClean="0"/>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Julia Purzycka </a:t>
            </a:r>
            <a:endParaRPr lang="pl-PL" dirty="0"/>
          </a:p>
        </p:txBody>
      </p:sp>
      <p:sp>
        <p:nvSpPr>
          <p:cNvPr id="2" name="Tytuł 1"/>
          <p:cNvSpPr>
            <a:spLocks noGrp="1"/>
          </p:cNvSpPr>
          <p:nvPr>
            <p:ph type="ctrTitle"/>
          </p:nvPr>
        </p:nvSpPr>
        <p:spPr/>
        <p:txBody>
          <a:bodyPr/>
          <a:lstStyle/>
          <a:p>
            <a:r>
              <a:rPr lang="pl-PL" dirty="0" smtClean="0"/>
              <a:t>ZDROWE ODŻYWIANIE </a:t>
            </a:r>
            <a:endParaRPr lang="pl-PL" dirty="0"/>
          </a:p>
        </p:txBody>
      </p:sp>
    </p:spTree>
    <p:extLst>
      <p:ext uri="{BB962C8B-B14F-4D97-AF65-F5344CB8AC3E}">
        <p14:creationId xmlns:p14="http://schemas.microsoft.com/office/powerpoint/2010/main" val="86816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Autofit/>
          </a:bodyPr>
          <a:lstStyle/>
          <a:p>
            <a:pPr fontAlgn="base"/>
            <a:r>
              <a:rPr lang="pl-PL" sz="1800" dirty="0"/>
              <a:t>5. Ogranicz spożycie węglowodanów, zwiększ spożycie tłuszczu</a:t>
            </a:r>
          </a:p>
          <a:p>
            <a:pPr fontAlgn="base"/>
            <a:r>
              <a:rPr lang="pl-PL" sz="1800" dirty="0"/>
              <a:t>Przez dziesięciolecia węglowodany w postaci produktów zbożowych były propagowane jako najważniejszy element zdrowej </a:t>
            </a:r>
            <a:r>
              <a:rPr lang="pl-PL" sz="1800" dirty="0" smtClean="0"/>
              <a:t>diety. Jednak </a:t>
            </a:r>
            <a:r>
              <a:rPr lang="pl-PL" sz="1800" dirty="0"/>
              <a:t>w dzisiejszych czasach, kiedy mamy mało aktywności </a:t>
            </a:r>
            <a:r>
              <a:rPr lang="pl-PL" sz="1800" dirty="0" smtClean="0"/>
              <a:t>fizycznej, węglowodany </a:t>
            </a:r>
            <a:r>
              <a:rPr lang="pl-PL" sz="1800" dirty="0"/>
              <a:t>w każdym posiłku </a:t>
            </a:r>
            <a:r>
              <a:rPr lang="pl-PL" sz="1800" dirty="0" smtClean="0"/>
              <a:t>są </a:t>
            </a:r>
            <a:r>
              <a:rPr lang="pl-PL" sz="1800" dirty="0"/>
              <a:t>niepotrzebne. </a:t>
            </a:r>
            <a:r>
              <a:rPr lang="pl-PL" sz="1800" dirty="0" smtClean="0"/>
              <a:t>Ograniczając </a:t>
            </a:r>
            <a:r>
              <a:rPr lang="pl-PL" sz="1800" dirty="0"/>
              <a:t>węglowodany, trzeba zastąpić je </a:t>
            </a:r>
            <a:r>
              <a:rPr lang="pl-PL" sz="1800" dirty="0" smtClean="0"/>
              <a:t>tłuszczem</a:t>
            </a:r>
            <a:r>
              <a:rPr lang="pl-PL" sz="1800" dirty="0"/>
              <a:t>. </a:t>
            </a:r>
            <a:endParaRPr lang="pl-PL" sz="1800"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55976" y="1844824"/>
            <a:ext cx="4468806" cy="288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119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6. Wybieraj dobre </a:t>
            </a:r>
            <a:r>
              <a:rPr lang="pl-PL" dirty="0" smtClean="0"/>
              <a:t>węglowodany</a:t>
            </a:r>
          </a:p>
          <a:p>
            <a:r>
              <a:rPr lang="pl-PL" dirty="0" smtClean="0"/>
              <a:t>Ważny </a:t>
            </a:r>
            <a:r>
              <a:rPr lang="pl-PL" dirty="0"/>
              <a:t>jest dobór odpowiednich źródeł węglowodanów. Pierwszym celem jest spożywanie produktów pełnoziarnistych, z mąki razowej zamiast z wysokooczyszczonej. Najlepszym wyborem jeśli chodzi o pieczywo jest chleb żytni na zakwasie. Żyto jest dużo mniej zmodyfikowanym zbożem niż pszenica, a zakwas redukuje gluten oraz kwas fitynowy, przez co składniki mineralne z chleba są lepiej przyswajalne. </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87030"/>
            <a:ext cx="4038600" cy="26713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864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7. Nie bój się tłuszczu nasyconego i cholesterolu</a:t>
            </a:r>
          </a:p>
          <a:p>
            <a:pPr fontAlgn="base"/>
            <a:r>
              <a:rPr lang="pl-PL" dirty="0"/>
              <a:t>To, że cholesterol z diety odpowiada za miażdżycę i choroby serca, jest jednym z największych mitów żywieniowych. Badania naukowe wykazały, że cholesterol w produktach spożywczych w bardzo niewielkim stopniu wpływa na poziom cholesterolu we krwi, a wpływ ten jest nieistotny klinicznie w chorobach układu </a:t>
            </a:r>
            <a:r>
              <a:rPr lang="pl-PL" dirty="0" smtClean="0"/>
              <a:t>krążenia. Choroby </a:t>
            </a:r>
            <a:r>
              <a:rPr lang="pl-PL" dirty="0"/>
              <a:t>serca oraz miażdżyca są efektem uszkodzenia śródbłonka naczyń krwionośnych i przewlekłego stanu </a:t>
            </a:r>
            <a:r>
              <a:rPr lang="pl-PL" dirty="0" smtClean="0"/>
              <a:t>zapalnego.</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2348880"/>
            <a:ext cx="4038600" cy="28790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542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8. Wyrzuć cukier z </a:t>
            </a:r>
            <a:r>
              <a:rPr lang="pl-PL" dirty="0" smtClean="0"/>
              <a:t>diety</a:t>
            </a:r>
          </a:p>
          <a:p>
            <a:r>
              <a:rPr lang="pl-PL" dirty="0"/>
              <a:t>Cukier rafinowany pod różnymi postaciami można znaleźć dosłownie wszędzie, nawet w ketchupie i wędlinach. </a:t>
            </a:r>
            <a:r>
              <a:rPr lang="pl-PL" dirty="0" smtClean="0"/>
              <a:t>Nadmiar </a:t>
            </a:r>
            <a:r>
              <a:rPr lang="pl-PL" dirty="0"/>
              <a:t>cukru w diecie upośledza białka budujące struktury organizmu, co przekłada się na bardzo liczne stany chorobowe, np. narządu wzroku, nerek, układu nerwowego i demencję starczą. Im więcej cukru, tym większe wahania poziomu glukozy i insuliny we krwi, a co za tym idzie – zwiększone ryzyko chorób metabolicznych i tycia.</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80387"/>
            <a:ext cx="4038600" cy="2684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057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9. Nie pij słodkich napojów i ogranicz soki</a:t>
            </a:r>
          </a:p>
          <a:p>
            <a:pPr fontAlgn="base"/>
            <a:r>
              <a:rPr lang="pl-PL" dirty="0"/>
              <a:t>Do picia powinna służyć woda i ziołowe herbaty. Słodzone napoje to ogromna dawka cukru i chemicznych dodatków. Soki owocowe też powinny być jedynie dodatkiem. Picie soków i napojów w dużych ilościach sprzyja glikacji czyli przyłączaniu się cząsteczek glukozy do białek, co upośledza ich funkcjonowanie i przyspiesza starzenie organizmu. Odpowiada także za wzrost wagi, podwyższanie poziomu trójglicerydów we krwi i otłuszczanie wątroby.</a:t>
            </a:r>
          </a:p>
          <a:p>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73884"/>
            <a:ext cx="4038600" cy="26976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218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10. Wybieraj dobry nabiał</a:t>
            </a:r>
          </a:p>
          <a:p>
            <a:pPr fontAlgn="base"/>
            <a:r>
              <a:rPr lang="pl-PL" dirty="0"/>
              <a:t>Mleko jest bardzo kontrowersyjnym produktem. </a:t>
            </a:r>
            <a:r>
              <a:rPr lang="pl-PL" dirty="0" smtClean="0"/>
              <a:t>Nowe </a:t>
            </a:r>
            <a:r>
              <a:rPr lang="pl-PL" dirty="0"/>
              <a:t>podejście mówi </a:t>
            </a:r>
            <a:r>
              <a:rPr lang="pl-PL" dirty="0" smtClean="0"/>
              <a:t>o </a:t>
            </a:r>
            <a:r>
              <a:rPr lang="pl-PL" dirty="0"/>
              <a:t>całkowitym wykluczeniu mleka od krów z przemysłowych hodowli oraz o dużym ograniczeniu nabiału. </a:t>
            </a:r>
            <a:r>
              <a:rPr lang="pl-PL" dirty="0" smtClean="0"/>
              <a:t>Duża </a:t>
            </a:r>
            <a:r>
              <a:rPr lang="pl-PL" dirty="0"/>
              <a:t>zawartość fosforu w nabiale powoduje, że aby zrównoważyć jego ilość we krwi po spożyciu, z kości wypłukiwany jest wapń. Mleko przez wiele osób jest nietolerowane i źle trawione. </a:t>
            </a:r>
            <a:r>
              <a:rPr lang="pl-PL" dirty="0" smtClean="0"/>
              <a:t>Nabiał</a:t>
            </a:r>
            <a:r>
              <a:rPr lang="pl-PL" dirty="0"/>
              <a:t>, najlepiej w postaci </a:t>
            </a:r>
            <a:r>
              <a:rPr lang="pl-PL" dirty="0" smtClean="0"/>
              <a:t>ukwaszonej, powinien </a:t>
            </a:r>
            <a:r>
              <a:rPr lang="pl-PL" dirty="0"/>
              <a:t>pojawiać się w diecie nie częściej niż raz dziennie. </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08238"/>
            <a:ext cx="4038600" cy="3028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426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132856"/>
            <a:ext cx="7109651" cy="37444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819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endParaRPr lang="pl-PL" dirty="0"/>
          </a:p>
        </p:txBody>
      </p:sp>
      <p:sp>
        <p:nvSpPr>
          <p:cNvPr id="3" name="Symbol zastępczy zawartości 2"/>
          <p:cNvSpPr>
            <a:spLocks noGrp="1"/>
          </p:cNvSpPr>
          <p:nvPr>
            <p:ph sz="half" idx="1"/>
          </p:nvPr>
        </p:nvSpPr>
        <p:spPr/>
        <p:txBody>
          <a:bodyPr>
            <a:normAutofit fontScale="25000" lnSpcReduction="20000"/>
          </a:bodyPr>
          <a:lstStyle/>
          <a:p>
            <a:r>
              <a:rPr lang="pl-PL" sz="7200" dirty="0"/>
              <a:t>Należy zachować czystość przy wykonywaniu wszelkich czynności związanych z przygotowywaniem żywności:</a:t>
            </a:r>
          </a:p>
          <a:p>
            <a:r>
              <a:rPr lang="pl-PL" sz="7200" dirty="0"/>
              <a:t>myj ręce przed kontaktem z żywnością i podczas jej przygotowywania,</a:t>
            </a:r>
          </a:p>
          <a:p>
            <a:r>
              <a:rPr lang="pl-PL" sz="7200" dirty="0"/>
              <a:t>utrzymuj powierzchnie wykorzystywane do przygotowywania i przechowywania żywności w należytej czystości,</a:t>
            </a:r>
          </a:p>
          <a:p>
            <a:r>
              <a:rPr lang="pl-PL" sz="7200" dirty="0"/>
              <a:t>myj ręce po wyjściu z toalety,</a:t>
            </a:r>
          </a:p>
          <a:p>
            <a:r>
              <a:rPr lang="pl-PL" sz="7200" dirty="0"/>
              <a:t>przestrzegaj zasad higieny przy przygotowywaniu posiłków,</a:t>
            </a:r>
          </a:p>
          <a:p>
            <a:r>
              <a:rPr lang="pl-PL" sz="7200" dirty="0"/>
              <a:t>chroń pomieszczenia przeznaczone do przygotowywania żywności przed dostępem owadów i zwierząt</a:t>
            </a:r>
          </a:p>
          <a:p>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420888"/>
            <a:ext cx="4254624" cy="28364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524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Żywność należy przechowywać w odpowiedniej temperaturze:</a:t>
            </a:r>
          </a:p>
          <a:p>
            <a:r>
              <a:rPr lang="pl-PL" dirty="0"/>
              <a:t>przechowuj środki spożywcze zgodnie z zaleceniem producenta umieszczonym na ich opakowaniu,</a:t>
            </a:r>
          </a:p>
          <a:p>
            <a:r>
              <a:rPr lang="pl-PL" dirty="0"/>
              <a:t>łatwo psujące się produkty i wszystkie gotowane potrawy przechowuj w lodówce,</a:t>
            </a:r>
          </a:p>
          <a:p>
            <a:r>
              <a:rPr lang="pl-PL" dirty="0"/>
              <a:t>nie przechowuj żywności zbyt długo, nawet jeśli przechowujesz ją w lodówce,</a:t>
            </a:r>
          </a:p>
          <a:p>
            <a:r>
              <a:rPr lang="pl-PL" dirty="0"/>
              <a:t>nie pozostawiaj ugotowanej żywności w temperaturze pokojowej przez okres dłuższy niż 2 godziny,</a:t>
            </a:r>
          </a:p>
          <a:p>
            <a:endParaRPr lang="pl-PL" dirty="0"/>
          </a:p>
        </p:txBody>
      </p:sp>
      <p:sp>
        <p:nvSpPr>
          <p:cNvPr id="4" name="Symbol zastępczy zawartości 3"/>
          <p:cNvSpPr>
            <a:spLocks noGrp="1"/>
          </p:cNvSpPr>
          <p:nvPr>
            <p:ph sz="half" idx="2"/>
          </p:nvPr>
        </p:nvSpPr>
        <p:spPr/>
        <p:txBody>
          <a:bodyPr>
            <a:normAutofit fontScale="62500" lnSpcReduction="20000"/>
          </a:bodyPr>
          <a:lstStyle/>
          <a:p>
            <a:r>
              <a:rPr lang="pl-PL" dirty="0"/>
              <a:t>utrzymuj wysoką temperaturę (ponad 60˚C) gotowanych potraw tuż przed podaniem,</a:t>
            </a:r>
          </a:p>
          <a:p>
            <a:r>
              <a:rPr lang="pl-PL" dirty="0"/>
              <a:t>nie rozmrażaj zamrożonej żywności w temperaturze pokojowej </a:t>
            </a:r>
          </a:p>
          <a:p>
            <a:r>
              <a:rPr lang="pl-PL" dirty="0"/>
              <a:t>żywność należy przechowywać w lodówce w temperaturze nie przekraczającej 5˚C a w zamrażarkach w temperaturze nie przekraczającej – 18˚C</a:t>
            </a:r>
          </a:p>
          <a:p>
            <a:endParaRPr lang="pl-PL" dirty="0"/>
          </a:p>
        </p:txBody>
      </p:sp>
    </p:spTree>
    <p:extLst>
      <p:ext uri="{BB962C8B-B14F-4D97-AF65-F5344CB8AC3E}">
        <p14:creationId xmlns:p14="http://schemas.microsoft.com/office/powerpoint/2010/main" val="111724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Należy oddzielać żywność surową od ugotowanej:</a:t>
            </a:r>
          </a:p>
          <a:p>
            <a:r>
              <a:rPr lang="pl-PL" dirty="0"/>
              <a:t>przechowuj oddzielnie (oddzielne pojemniki, różne półki w lodówce) żywność przeznaczoną do bezpośredniego spożycia (np. wędlina, ser) od żywności przeznaczonej do dalszej obróbki np. termicznej (np. surowe mięso) – tak, aby nie dopuścić do kontaktu między nimi,</a:t>
            </a:r>
          </a:p>
          <a:p>
            <a:r>
              <a:rPr lang="pl-PL" dirty="0"/>
              <a:t>do przygotowywania żywności przeznaczonej do dalszej obróbki używaj oddzielnego sprzętu np. noży, desek do krojenia</a:t>
            </a:r>
          </a:p>
          <a:p>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2348880"/>
            <a:ext cx="4500500"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31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ZDROWE ODŻYWIANIE </a:t>
            </a:r>
          </a:p>
        </p:txBody>
      </p:sp>
      <p:sp>
        <p:nvSpPr>
          <p:cNvPr id="3" name="Symbol zastępczy zawartości 2"/>
          <p:cNvSpPr>
            <a:spLocks noGrp="1"/>
          </p:cNvSpPr>
          <p:nvPr>
            <p:ph sz="half" idx="1"/>
          </p:nvPr>
        </p:nvSpPr>
        <p:spPr/>
        <p:txBody>
          <a:bodyPr>
            <a:normAutofit/>
          </a:bodyPr>
          <a:lstStyle/>
          <a:p>
            <a:r>
              <a:rPr lang="pl-PL" sz="1800" dirty="0"/>
              <a:t>S</a:t>
            </a:r>
            <a:r>
              <a:rPr lang="pl-PL" sz="1800" dirty="0" smtClean="0"/>
              <a:t>posób </a:t>
            </a:r>
            <a:r>
              <a:rPr lang="pl-PL" sz="1800" dirty="0"/>
              <a:t>odżywiania, polegający na przyjmowaniu substancji korzystnych dla zdrowia w celu zapewnienia lub poprawy zdrowia. Istotne jest zmniejszenie ryzyka wystąpienia chorób takich jak otyłość, nowotwory, choroby serca.</a:t>
            </a:r>
            <a:endParaRPr lang="pl-PL" sz="1800"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492896"/>
            <a:ext cx="4188173" cy="25228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283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Spożywaj bezpieczną żywność – zasady ogólne:</a:t>
            </a:r>
          </a:p>
          <a:p>
            <a:r>
              <a:rPr lang="pl-PL" dirty="0"/>
              <a:t>myj owoce i warzywa przed zjedzeniem,</a:t>
            </a:r>
          </a:p>
          <a:p>
            <a:r>
              <a:rPr lang="pl-PL" dirty="0"/>
              <a:t>nie jedz i nie używaj do przygotowywania potraw produktów spożywczych przeterminowanych lub z widocznymi oznakami zepsucia,</a:t>
            </a:r>
          </a:p>
          <a:p>
            <a:r>
              <a:rPr lang="pl-PL" dirty="0"/>
              <a:t>nie przechowuj żywności bezpośrednio na podłodze,</a:t>
            </a:r>
          </a:p>
          <a:p>
            <a:r>
              <a:rPr lang="pl-PL" dirty="0"/>
              <a:t>odgrzewaną żywność przed spożyciem również odgrzej do temperatury powyżej 70˚C,</a:t>
            </a:r>
          </a:p>
          <a:p>
            <a:endParaRPr lang="pl-PL" dirty="0"/>
          </a:p>
        </p:txBody>
      </p:sp>
      <p:sp>
        <p:nvSpPr>
          <p:cNvPr id="4" name="Symbol zastępczy zawartości 3"/>
          <p:cNvSpPr>
            <a:spLocks noGrp="1"/>
          </p:cNvSpPr>
          <p:nvPr>
            <p:ph sz="half" idx="2"/>
          </p:nvPr>
        </p:nvSpPr>
        <p:spPr/>
        <p:txBody>
          <a:bodyPr>
            <a:normAutofit fontScale="62500" lnSpcReduction="20000"/>
          </a:bodyPr>
          <a:lstStyle/>
          <a:p>
            <a:r>
              <a:rPr lang="pl-PL" dirty="0"/>
              <a:t>do przygotowywania posiłków, mycia powierzchni mających kontakt ze środkami spożywczymi stosuj wyłącznie wodę pitną,</a:t>
            </a:r>
          </a:p>
          <a:p>
            <a:r>
              <a:rPr lang="pl-PL" dirty="0"/>
              <a:t>stosuj wyłącznie sprzęt i naczynia przeznaczone do kontaktu z żywnością,</a:t>
            </a:r>
          </a:p>
          <a:p>
            <a:r>
              <a:rPr lang="pl-PL" dirty="0"/>
              <a:t>podczas przygotowywania posiłków nie wykorzystuj pomieszczeń kuchennych do innych celów,</a:t>
            </a:r>
          </a:p>
          <a:p>
            <a:r>
              <a:rPr lang="pl-PL" dirty="0"/>
              <a:t>środki czyszczące i dezynfekujące przechowuj w bezpiecznych miejscach, aby nie dopuścić do ich kontaktu z żywnością,</a:t>
            </a:r>
          </a:p>
          <a:p>
            <a:endParaRPr lang="pl-PL" dirty="0"/>
          </a:p>
        </p:txBody>
      </p:sp>
    </p:spTree>
    <p:extLst>
      <p:ext uri="{BB962C8B-B14F-4D97-AF65-F5344CB8AC3E}">
        <p14:creationId xmlns:p14="http://schemas.microsoft.com/office/powerpoint/2010/main" val="146982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higiena przygotowywania i spożywania posiłków</a:t>
            </a:r>
            <a:endParaRPr lang="pl-PL" dirty="0"/>
          </a:p>
        </p:txBody>
      </p:sp>
      <p:sp>
        <p:nvSpPr>
          <p:cNvPr id="3" name="Symbol zastępczy zawartości 2"/>
          <p:cNvSpPr>
            <a:spLocks noGrp="1"/>
          </p:cNvSpPr>
          <p:nvPr>
            <p:ph sz="half" idx="1"/>
          </p:nvPr>
        </p:nvSpPr>
        <p:spPr/>
        <p:txBody>
          <a:bodyPr>
            <a:normAutofit fontScale="77500" lnSpcReduction="20000"/>
          </a:bodyPr>
          <a:lstStyle/>
          <a:p>
            <a:r>
              <a:rPr lang="pl-PL" sz="2600" dirty="0"/>
              <a:t>Potencjalne zagrożenia:</a:t>
            </a:r>
          </a:p>
          <a:p>
            <a:r>
              <a:rPr lang="pl-PL" sz="2600" dirty="0"/>
              <a:t>kurz sprzyja rozwojowi drobnoustrojów i może być ich źródłem,</a:t>
            </a:r>
          </a:p>
          <a:p>
            <a:r>
              <a:rPr lang="pl-PL" sz="2600" dirty="0"/>
              <a:t>brudne ścierki do naczyń, „ścierki” do podłogi mogą sprzyjać rozwojowi zanieczyszczeń biologicznych,</a:t>
            </a:r>
          </a:p>
          <a:p>
            <a:r>
              <a:rPr lang="pl-PL" sz="2600" dirty="0"/>
              <a:t>używanie niewłaściwych środków czyszczących lub nieprawidłowe ich stosowanie może spowodować zanieczyszczenie żywności środkami </a:t>
            </a:r>
            <a:r>
              <a:rPr lang="pl-PL" sz="2600" dirty="0" smtClean="0"/>
              <a:t>chemicznymi.</a:t>
            </a:r>
            <a:endParaRPr lang="pl-PL" sz="2600" dirty="0"/>
          </a:p>
          <a:p>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132856"/>
            <a:ext cx="4326632" cy="2595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050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KONIEC! DZIĘKUJĘ ZA UWAGĘ!</a:t>
            </a:r>
            <a:endParaRPr lang="pl-PL" dirty="0"/>
          </a:p>
        </p:txBody>
      </p:sp>
      <p:sp>
        <p:nvSpPr>
          <p:cNvPr id="3" name="Symbol zastępczy zawartości 2"/>
          <p:cNvSpPr>
            <a:spLocks noGrp="1"/>
          </p:cNvSpPr>
          <p:nvPr>
            <p:ph idx="1"/>
          </p:nvPr>
        </p:nvSpPr>
        <p:spPr/>
        <p:txBody>
          <a:bodyPr>
            <a:normAutofit/>
          </a:bodyPr>
          <a:lstStyle/>
          <a:p>
            <a:r>
              <a:rPr lang="pl-PL" sz="1800" dirty="0" smtClean="0"/>
              <a:t>Strony z których korzystałam:</a:t>
            </a:r>
          </a:p>
          <a:p>
            <a:r>
              <a:rPr lang="pl-PL" sz="1800" dirty="0" smtClean="0"/>
              <a:t>Wikipedia.pl </a:t>
            </a:r>
          </a:p>
          <a:p>
            <a:r>
              <a:rPr lang="pl-PL" sz="1800" dirty="0" smtClean="0"/>
              <a:t>wsse.krakow.pl</a:t>
            </a:r>
          </a:p>
          <a:p>
            <a:r>
              <a:rPr lang="pl-PL" sz="1800" dirty="0" smtClean="0"/>
              <a:t>Poradnikzdrowie.pl</a:t>
            </a:r>
            <a:endParaRPr lang="pl-PL" sz="1800" dirty="0"/>
          </a:p>
        </p:txBody>
      </p:sp>
    </p:spTree>
    <p:extLst>
      <p:ext uri="{BB962C8B-B14F-4D97-AF65-F5344CB8AC3E}">
        <p14:creationId xmlns:p14="http://schemas.microsoft.com/office/powerpoint/2010/main" val="3755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60672" cy="1039427"/>
          </a:xfrm>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a:bodyPr>
          <a:lstStyle/>
          <a:p>
            <a:r>
              <a:rPr lang="pl-PL" sz="1800" dirty="0"/>
              <a:t>Jakie są zasady zdrowego odżywiania według nowoczesnej dietetyki? Odżywiaj się regularnie, wybieraj produkty jak najmniej przetworzone, jedz jak najwięcej warzyw, a owoce w dwóch porcjach dziennie, ogranicz spożycie węglowodanów - to najważniejsze zalecenia dietetyków dotyczące zdrowego żywienia.</a:t>
            </a:r>
            <a:endParaRPr lang="pl-PL" sz="1800"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66237"/>
            <a:ext cx="4038600" cy="27129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348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Zdrowe</a:t>
            </a:r>
            <a:r>
              <a:rPr lang="pl-PL" b="1" dirty="0"/>
              <a:t> </a:t>
            </a:r>
            <a:r>
              <a:rPr lang="pl-PL" dirty="0"/>
              <a:t>odżywianie w świadomości większości osób to dieta z niską zawartością tłuszczu, bez wieprzowiny, słodyczy i białego pieczywa. Ale czy to wystarczy, żeby być zdrowym i zapobiec chorobom cywilizacyjnym? </a:t>
            </a:r>
            <a:r>
              <a:rPr lang="pl-PL" dirty="0" smtClean="0"/>
              <a:t>Postęp w dziedzinie nauk o żywieniu dokonuje się bardzo szybko. Oznacza to, że w </a:t>
            </a:r>
            <a:r>
              <a:rPr lang="pl-PL" dirty="0"/>
              <a:t>praktyce należy być na bieżąco z badaniami naukowymi, poszukiwać samodzielnie i testować, czy nowe wytyczne się sprawdzają. </a:t>
            </a:r>
            <a:endParaRPr lang="pl-PL"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53190" y="1719263"/>
            <a:ext cx="3828619" cy="4406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476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Zdrowe odżywianie musi być indywidualne i dla każdego oznaczać coś innego. Inaczej musi odżywiać się osoba z insulinoopornością, a inaczej z chorobami autoimmunologicznymi. Niestety czasem okazuje się, że nawet produkty powszechnie uważane za zdrowe mogą być dla niektórych grup osób szkodliwe. Dlatego tak ważne jest obserwowanie swojego ciała, słuchanie jego reakcji na przyjmowane pokarmy i próba doboru dla siebie diety najlepszej z możliwych, a nie tylko dobrej.</a:t>
            </a:r>
            <a:endParaRPr lang="pl-PL" dirty="0"/>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348880"/>
            <a:ext cx="4241407" cy="25421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78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1. Odżywiaj się regularnie</a:t>
            </a:r>
          </a:p>
          <a:p>
            <a:pPr fontAlgn="base"/>
            <a:r>
              <a:rPr lang="pl-PL" dirty="0"/>
              <a:t>Regularność posiłków sprzyja dowozowi odpowiedniej ilości energii w ciągu dnia, wpływa pozytywnie na samopoczucie, koncentrację oraz utrzymanie odpowiedniej masy ciała. Najlepiej jadać między 3 a 5 posiłków dziennie. Jeśli posiłki są bardziej obfite, wystarczy śniadanie, obiad i kolacja.  Optymalne pory posiłków to śniadanie do godziny po przebudzeniu, obiad w środku dnia, w porze największej aktywności i kolacja 2-3 godziny przed snem.</a:t>
            </a:r>
          </a:p>
          <a:p>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2204864"/>
            <a:ext cx="4351195" cy="24482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30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2. Wybieraj produkty jak najmniej </a:t>
            </a:r>
            <a:r>
              <a:rPr lang="pl-PL" dirty="0" smtClean="0"/>
              <a:t>przetworzone</a:t>
            </a:r>
          </a:p>
          <a:p>
            <a:r>
              <a:rPr lang="pl-PL" dirty="0"/>
              <a:t>Z tym stwierdzeniem zgodzi się każdy dietetyk niezależnie od wyznawanego podejścia. Im wyższy stopień przetworzenia żywności, im dalej od natury, tym gorzej dla zdrowia. </a:t>
            </a:r>
            <a:r>
              <a:rPr lang="pl-PL" dirty="0" smtClean="0"/>
              <a:t>Typowa </a:t>
            </a:r>
            <a:r>
              <a:rPr lang="pl-PL" dirty="0"/>
              <a:t>dieta zachodnia odbija się na stanie żołądka, jelit, trzustki i wątroby oraz nerkach, które muszą przefiltrować i wydalić wszelkie chemiczne dodatki. Zdrowa dieta to jadłospis złożony z produktów bliskich naturze, nieprzetworzonych, z krótkim składem i wiadomego pochodzenia.</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577525"/>
            <a:ext cx="4038600" cy="2690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390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r>
              <a:rPr lang="pl-PL" dirty="0"/>
              <a:t>3. Bazuj na </a:t>
            </a:r>
            <a:r>
              <a:rPr lang="pl-PL" dirty="0" smtClean="0"/>
              <a:t>warzywach</a:t>
            </a:r>
          </a:p>
          <a:p>
            <a:r>
              <a:rPr lang="pl-PL" dirty="0"/>
              <a:t>Warzywa powinny stanowić podstawę każdej zdrowej diety. Są źródłem witamin, składników mineralnych, przeciwutleniaczy i błonnika. Ich dobór może być indywidualny w zależności od ewentualnych chorób, jednak generalnie warzywa to najzdrowsza grupa produktów spożywczych. Najlepiej, jeśli będą surowe, ale pieczone, gotowane na parze i w niewielkiej ilości wody również są cennym elementem jadłospisu. </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348880"/>
            <a:ext cx="4254624" cy="24134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224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Zdrowe odżywianie - 10 najważniejszych zasad</a:t>
            </a:r>
            <a:endParaRPr lang="pl-PL" dirty="0"/>
          </a:p>
        </p:txBody>
      </p:sp>
      <p:sp>
        <p:nvSpPr>
          <p:cNvPr id="3" name="Symbol zastępczy zawartości 2"/>
          <p:cNvSpPr>
            <a:spLocks noGrp="1"/>
          </p:cNvSpPr>
          <p:nvPr>
            <p:ph sz="half" idx="1"/>
          </p:nvPr>
        </p:nvSpPr>
        <p:spPr/>
        <p:txBody>
          <a:bodyPr>
            <a:normAutofit fontScale="62500" lnSpcReduction="20000"/>
          </a:bodyPr>
          <a:lstStyle/>
          <a:p>
            <a:pPr fontAlgn="base"/>
            <a:r>
              <a:rPr lang="pl-PL" dirty="0"/>
              <a:t>4. Jedz owoce w maksymalnie dwóch porcjach dziennie</a:t>
            </a:r>
          </a:p>
          <a:p>
            <a:pPr fontAlgn="base"/>
            <a:r>
              <a:rPr lang="pl-PL" dirty="0"/>
              <a:t>Owoce najlepiej jeść na jeden posiłek w ciągu dnia. W drugim mogą stanowić dodatek. Dziennie nie powinno być ich więcej niż 200-300 g. Dlaczego? Owoce są źródłem cukrów prostych. Mimo zawartości witamin i błonnika, nie wolno ich jeść zbyt dużo, ponieważ sprzyjają wyrzutom insuliny i wahaniom poziomu glukozy we krwi, a takie stany mają liczne konsekwencje zdrowotne. </a:t>
            </a:r>
            <a:endParaRPr lang="pl-PL" dirty="0"/>
          </a:p>
        </p:txBody>
      </p:sp>
      <p:pic>
        <p:nvPicPr>
          <p:cNvPr id="5" name="Symbol zastępczy zawartości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723754"/>
            <a:ext cx="4038600" cy="23979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1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62</TotalTime>
  <Words>1210</Words>
  <Application>Microsoft Office PowerPoint</Application>
  <PresentationFormat>Pokaz na ekranie (4:3)</PresentationFormat>
  <Paragraphs>81</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Apteka</vt:lpstr>
      <vt:lpstr>ZDROWE ODŻYWIANIE </vt:lpstr>
      <vt:lpstr>ZDROWE ODŻYWIANIE </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Zdrowe odżywianie - 10 najważniejszych zasad</vt:lpstr>
      <vt:lpstr>higiena przygotowywania i spożywania posiłków</vt:lpstr>
      <vt:lpstr>higiena przygotowywania i spożywania posiłków</vt:lpstr>
      <vt:lpstr>higiena przygotowywania i spożywania posiłków</vt:lpstr>
      <vt:lpstr>higiena przygotowywania i spożywania posiłków</vt:lpstr>
      <vt:lpstr>higiena przygotowywania i spożywania posiłków</vt:lpstr>
      <vt:lpstr>higiena przygotowywania i spożywania posiłków</vt:lpstr>
      <vt:lpstr>KONIEC! 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ZDROWE ODŻYWIANIE </dc:title>
  <dc:creator>Julia Perzurzurzuycka</dc:creator>
  <cp:lastModifiedBy>Julia Perzurzurzuycka</cp:lastModifiedBy>
  <cp:revision>47</cp:revision>
  <dcterms:created xsi:type="dcterms:W3CDTF">2021-05-04T10:53:49Z</dcterms:created>
  <dcterms:modified xsi:type="dcterms:W3CDTF">2021-05-04T11:55:51Z</dcterms:modified>
</cp:coreProperties>
</file>