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90" r:id="rId4"/>
    <p:sldId id="291" r:id="rId5"/>
    <p:sldId id="292" r:id="rId6"/>
    <p:sldId id="293" r:id="rId7"/>
    <p:sldId id="294" r:id="rId8"/>
    <p:sldId id="296" r:id="rId9"/>
    <p:sldId id="295" r:id="rId10"/>
    <p:sldId id="263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AF62"/>
    <a:srgbClr val="CC3300"/>
    <a:srgbClr val="FF6600"/>
    <a:srgbClr val="CE08B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6" autoAdjust="0"/>
    <p:restoredTop sz="93833" autoAdjust="0"/>
  </p:normalViewPr>
  <p:slideViewPr>
    <p:cSldViewPr>
      <p:cViewPr>
        <p:scale>
          <a:sx n="80" d="100"/>
          <a:sy n="80" d="100"/>
        </p:scale>
        <p:origin x="-78" y="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7. 1. 2019</a:t>
            </a:fld>
            <a:endParaRPr lang="sk-SK" dirty="0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7. 1. 2019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7. 1. 2019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7. 1. 2019</a:t>
            </a:fld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DA39CA-5D66-46E3-8CF5-2F990151517B}" type="datetimeFigureOut">
              <a:rPr lang="sk-SK" smtClean="0"/>
              <a:pPr/>
              <a:t>7. 1. 2019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7. 1. 2019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7. 1. 2019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7. 1. 2019</a:t>
            </a:fld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A39CA-5D66-46E3-8CF5-2F990151517B}" type="datetimeFigureOut">
              <a:rPr lang="sk-SK" smtClean="0"/>
              <a:pPr/>
              <a:t>7. 1. 2019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7. 1. 2019</a:t>
            </a:fld>
            <a:endParaRPr lang="sk-SK" dirty="0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4DA39CA-5D66-46E3-8CF5-2F990151517B}" type="datetimeFigureOut">
              <a:rPr lang="sk-SK" smtClean="0"/>
              <a:pPr/>
              <a:t>7. 1. 2019</a:t>
            </a:fld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4DA39CA-5D66-46E3-8CF5-2F990151517B}" type="datetimeFigureOut">
              <a:rPr lang="sk-SK" smtClean="0"/>
              <a:pPr/>
              <a:t>7. 1. 2019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BCFDB6-4504-4B76-8D18-E90646D73E1E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tp.cz/publikace2.php?download=argon_11.pd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3688" y="908720"/>
            <a:ext cx="6652886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400" dirty="0" smtClean="0"/>
              <a:t>Významné chemické prvky a zlúčeniny</a:t>
            </a:r>
            <a:endParaRPr lang="sk-SK" sz="4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51720" y="5013176"/>
            <a:ext cx="6678488" cy="1152128"/>
          </a:xfrm>
        </p:spPr>
        <p:txBody>
          <a:bodyPr>
            <a:normAutofit/>
          </a:bodyPr>
          <a:lstStyle/>
          <a:p>
            <a:pPr algn="ctr">
              <a:lnSpc>
                <a:spcPct val="170000"/>
              </a:lnSpc>
            </a:pPr>
            <a:r>
              <a:rPr lang="sk-SK" sz="2800" dirty="0" smtClean="0"/>
              <a:t>Vzácne plyny </a:t>
            </a:r>
          </a:p>
        </p:txBody>
      </p:sp>
      <p:pic>
        <p:nvPicPr>
          <p:cNvPr id="8194" name="Picture 2" descr="VÃ½sledok vyhÄ¾adÃ¡vania obrÃ¡zkov pre dopyt rare gases"/>
          <p:cNvPicPr>
            <a:picLocks noChangeAspect="1" noChangeArrowheads="1"/>
          </p:cNvPicPr>
          <p:nvPr/>
        </p:nvPicPr>
        <p:blipFill>
          <a:blip r:embed="rId2" cstate="print"/>
          <a:srcRect l="2653" t="4500" r="1854" b="10001"/>
          <a:stretch>
            <a:fillRect/>
          </a:stretch>
        </p:blipFill>
        <p:spPr bwMode="auto">
          <a:xfrm>
            <a:off x="2771800" y="2276872"/>
            <a:ext cx="5040560" cy="2660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sk-SK" sz="4000" dirty="0" smtClean="0"/>
              <a:t>Ďakujem za pozornosť!</a:t>
            </a:r>
            <a:endParaRPr lang="sk-SK" sz="4000" dirty="0"/>
          </a:p>
        </p:txBody>
      </p:sp>
      <p:sp>
        <p:nvSpPr>
          <p:cNvPr id="5" name="BlokTextu 4"/>
          <p:cNvSpPr txBox="1"/>
          <p:nvPr/>
        </p:nvSpPr>
        <p:spPr>
          <a:xfrm>
            <a:off x="539552" y="537321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Zdroj obrázkov: </a:t>
            </a:r>
            <a:r>
              <a:rPr lang="sk-SK" dirty="0" smtClean="0">
                <a:solidFill>
                  <a:schemeClr val="accent2">
                    <a:lumMod val="50000"/>
                  </a:schemeClr>
                </a:solidFill>
              </a:rPr>
              <a:t>internet,</a:t>
            </a:r>
            <a:r>
              <a:rPr lang="sk-SK" dirty="0" smtClean="0"/>
              <a:t> </a:t>
            </a:r>
            <a:r>
              <a:rPr lang="sk-SK" u="sng" dirty="0" smtClean="0">
                <a:hlinkClick r:id="rId2"/>
              </a:rPr>
              <a:t>http://www.catp.cz/</a:t>
            </a:r>
            <a:endParaRPr lang="sk-SK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Vzácne plyny: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6012160" cy="563724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200" i="1" dirty="0" smtClean="0"/>
              <a:t>Sú to prvky 18.skupiny (VIIIA) PTP:</a:t>
            </a:r>
          </a:p>
          <a:p>
            <a:pPr>
              <a:lnSpc>
                <a:spcPct val="150000"/>
              </a:lnSpc>
            </a:pPr>
            <a:r>
              <a:rPr lang="sk-SK" sz="2200" b="1" i="1" dirty="0" smtClean="0"/>
              <a:t>h</a:t>
            </a:r>
            <a:r>
              <a:rPr lang="sk-SK" sz="2200" b="1" i="1" dirty="0" smtClean="0"/>
              <a:t>élium</a:t>
            </a:r>
            <a:r>
              <a:rPr lang="sk-SK" sz="2200" b="1" i="1" dirty="0" smtClean="0"/>
              <a:t>, neón, argón, kryptón, xenón, </a:t>
            </a:r>
            <a:r>
              <a:rPr lang="sk-SK" sz="2200" b="1" i="1" dirty="0" err="1" smtClean="0"/>
              <a:t>radón</a:t>
            </a:r>
            <a:endParaRPr lang="sk-SK" sz="2200" b="1" i="1" dirty="0" smtClean="0"/>
          </a:p>
          <a:p>
            <a:pPr>
              <a:lnSpc>
                <a:spcPct val="150000"/>
              </a:lnSpc>
            </a:pPr>
            <a:r>
              <a:rPr lang="sk-SK" sz="2200" i="1" dirty="0" smtClean="0"/>
              <a:t>Ich častice tvoria jednotlivé atómy.</a:t>
            </a:r>
          </a:p>
          <a:p>
            <a:pPr>
              <a:lnSpc>
                <a:spcPct val="150000"/>
              </a:lnSpc>
            </a:pPr>
            <a:r>
              <a:rPr lang="sk-SK" sz="2200" i="1" dirty="0" smtClean="0"/>
              <a:t>V poslednej vrstve majú </a:t>
            </a:r>
            <a:r>
              <a:rPr lang="sk-SK" sz="2200" b="1" i="1" dirty="0" smtClean="0"/>
              <a:t>stabilné usporiadanie elektrónov</a:t>
            </a:r>
            <a:r>
              <a:rPr lang="sk-SK" sz="2200" i="1" dirty="0" smtClean="0"/>
              <a:t>: </a:t>
            </a:r>
          </a:p>
          <a:p>
            <a:pPr>
              <a:lnSpc>
                <a:spcPct val="150000"/>
              </a:lnSpc>
              <a:buNone/>
            </a:pPr>
            <a:r>
              <a:rPr lang="sk-SK" sz="2200" i="1" dirty="0" smtClean="0"/>
              <a:t>	</a:t>
            </a:r>
            <a:r>
              <a:rPr lang="sk-SK" sz="2200" i="1" dirty="0" smtClean="0"/>
              <a:t>hélium 2 elektróny a </a:t>
            </a:r>
          </a:p>
          <a:p>
            <a:pPr>
              <a:lnSpc>
                <a:spcPct val="150000"/>
              </a:lnSpc>
              <a:buNone/>
            </a:pPr>
            <a:r>
              <a:rPr lang="sk-SK" sz="2200" i="1" dirty="0" smtClean="0"/>
              <a:t>	</a:t>
            </a:r>
            <a:r>
              <a:rPr lang="sk-SK" sz="2200" i="1" dirty="0" smtClean="0"/>
              <a:t>ostatné prvky 8 elektrónov.</a:t>
            </a:r>
          </a:p>
          <a:p>
            <a:pPr>
              <a:lnSpc>
                <a:spcPct val="150000"/>
              </a:lnSpc>
            </a:pPr>
            <a:r>
              <a:rPr lang="sk-SK" sz="2200" i="1" dirty="0" smtClean="0"/>
              <a:t>Preto sú tieto prvky </a:t>
            </a:r>
            <a:r>
              <a:rPr lang="sk-SK" sz="2200" b="1" i="1" dirty="0" smtClean="0"/>
              <a:t>veľmi málo reaktívne .</a:t>
            </a:r>
          </a:p>
          <a:p>
            <a:pPr>
              <a:lnSpc>
                <a:spcPct val="150000"/>
              </a:lnSpc>
            </a:pPr>
            <a:endParaRPr lang="sk-SK" sz="2000" i="1" dirty="0" smtClean="0"/>
          </a:p>
          <a:p>
            <a:pPr>
              <a:lnSpc>
                <a:spcPct val="150000"/>
              </a:lnSpc>
            </a:pPr>
            <a:endParaRPr lang="sk-SK" sz="2000" i="1" dirty="0" smtClean="0"/>
          </a:p>
          <a:p>
            <a:pPr>
              <a:lnSpc>
                <a:spcPct val="150000"/>
              </a:lnSpc>
              <a:buNone/>
            </a:pPr>
            <a:endParaRPr lang="sk-SK" i="1" dirty="0" smtClean="0"/>
          </a:p>
          <a:p>
            <a:pPr>
              <a:lnSpc>
                <a:spcPct val="150000"/>
              </a:lnSpc>
            </a:pPr>
            <a:endParaRPr lang="sk-SK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sk-SK" i="1" dirty="0" smtClean="0"/>
          </a:p>
          <a:p>
            <a:endParaRPr lang="sk-SK" dirty="0" smtClean="0"/>
          </a:p>
          <a:p>
            <a:endParaRPr lang="sk-SK" i="1" dirty="0" smtClean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268760"/>
            <a:ext cx="2808949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Obdĺžnik 9"/>
          <p:cNvSpPr/>
          <p:nvPr/>
        </p:nvSpPr>
        <p:spPr>
          <a:xfrm>
            <a:off x="8172400" y="1844824"/>
            <a:ext cx="504056" cy="2808312"/>
          </a:xfrm>
          <a:prstGeom prst="rect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Hélium 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075240" cy="5781256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</a:rPr>
              <a:t>Druhý prvok 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periodickej sústavy chemických prvkov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Má malú hustotu: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ρ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 = 0,179 kg/m</a:t>
            </a:r>
            <a:r>
              <a:rPr lang="sk-SK" baseline="300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  <a:p>
            <a:r>
              <a:rPr lang="sk-SK" dirty="0" smtClean="0">
                <a:solidFill>
                  <a:schemeClr val="bg2">
                    <a:lumMod val="50000"/>
                  </a:schemeClr>
                </a:solidFill>
              </a:rPr>
              <a:t>Je to bezfarebný plyn bez chuti a zápachu.</a:t>
            </a:r>
          </a:p>
          <a:p>
            <a:r>
              <a:rPr lang="sk-SK" dirty="0" smtClean="0">
                <a:solidFill>
                  <a:schemeClr val="accent4">
                    <a:lumMod val="75000"/>
                  </a:schemeClr>
                </a:solidFill>
              </a:rPr>
              <a:t>Používa sa na plnenie meteorologických balónov.</a:t>
            </a:r>
          </a:p>
          <a:p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Vyrába sa zo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z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emného plynu.</a:t>
            </a:r>
          </a:p>
          <a:p>
            <a:r>
              <a:rPr lang="sk-SK" dirty="0" smtClean="0">
                <a:solidFill>
                  <a:schemeClr val="accent5">
                    <a:lumMod val="75000"/>
                  </a:schemeClr>
                </a:solidFill>
              </a:rPr>
              <a:t>Používa sa ako chladiaca látka na dosiahnutie veľmi nízkych teplôt.</a:t>
            </a:r>
            <a:endParaRPr lang="sk-SK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sk-SK" dirty="0" smtClean="0"/>
              <a:t>Je to po vodíku druhý najviac zastúpený prvok vo vesmíre.</a:t>
            </a:r>
          </a:p>
          <a:p>
            <a:r>
              <a:rPr lang="sk-SK" i="1" dirty="0" smtClean="0">
                <a:solidFill>
                  <a:schemeClr val="accent6">
                    <a:lumMod val="75000"/>
                  </a:schemeClr>
                </a:solidFill>
              </a:rPr>
              <a:t>Využíva sa v automobilovom priemysle, v energetike, medicíne, metalurgii, elektronike, vo výskume a vývoji.</a:t>
            </a:r>
            <a:endParaRPr lang="sk-SK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Neón  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075240" cy="578125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Bezfarebný plyn bez chuti a zápachu.</a:t>
            </a:r>
          </a:p>
          <a:p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Vo výbojkách má </a:t>
            </a:r>
            <a:r>
              <a:rPr lang="sk-SK" dirty="0" smtClean="0">
                <a:solidFill>
                  <a:srgbClr val="FF0000"/>
                </a:solidFill>
              </a:rPr>
              <a:t>oranžovočervenú 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farbu.</a:t>
            </a:r>
          </a:p>
          <a:p>
            <a:r>
              <a:rPr lang="sk-SK" i="1" dirty="0" smtClean="0">
                <a:solidFill>
                  <a:schemeClr val="accent4">
                    <a:lumMod val="75000"/>
                  </a:schemeClr>
                </a:solidFill>
              </a:rPr>
              <a:t>Neónové svietiace reklamy boli na začiatku minulého storočia veľmi populárne, preto ľudia doteraz volajú žiarivky „</a:t>
            </a:r>
            <a:r>
              <a:rPr lang="sk-SK" b="1" i="1" dirty="0" err="1" smtClean="0">
                <a:solidFill>
                  <a:schemeClr val="accent4">
                    <a:lumMod val="75000"/>
                  </a:schemeClr>
                </a:solidFill>
              </a:rPr>
              <a:t>neónky</a:t>
            </a:r>
            <a:r>
              <a:rPr lang="sk-SK" i="1" dirty="0" smtClean="0">
                <a:solidFill>
                  <a:schemeClr val="accent4">
                    <a:lumMod val="75000"/>
                  </a:schemeClr>
                </a:solidFill>
              </a:rPr>
              <a:t>“ , aj keď už nie sú plnené neónom.</a:t>
            </a:r>
            <a:endParaRPr lang="sk-SK" dirty="0" smtClean="0"/>
          </a:p>
          <a:p>
            <a:r>
              <a:rPr lang="sk-SK" dirty="0" smtClean="0"/>
              <a:t>Používa sa pri chladení ako lacnejšia náhrada hélia.</a:t>
            </a:r>
            <a:endParaRPr lang="sk-SK" dirty="0"/>
          </a:p>
        </p:txBody>
      </p:sp>
      <p:pic>
        <p:nvPicPr>
          <p:cNvPr id="1026" name="Picture 2" descr="neonovÃ© trub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89040"/>
            <a:ext cx="3096344" cy="2122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Argón  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715200" cy="578125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4">
                    <a:lumMod val="50000"/>
                  </a:schemeClr>
                </a:solidFill>
              </a:rPr>
              <a:t>Je to najrozšírenejší vzácny plyn.</a:t>
            </a:r>
          </a:p>
          <a:p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Bezfarebný plyn bez chuti a zápachu s väčšou hustotou ako vzduch.</a:t>
            </a:r>
          </a:p>
          <a:p>
            <a:r>
              <a:rPr lang="sk-SK" dirty="0" smtClean="0">
                <a:solidFill>
                  <a:schemeClr val="accent4">
                    <a:lumMod val="75000"/>
                  </a:schemeClr>
                </a:solidFill>
              </a:rPr>
              <a:t>Používa sa pri výrobe žiaroviek, pri zváraní.</a:t>
            </a:r>
          </a:p>
          <a:p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Je náplňou priestoru medzi okennými tabuľami.</a:t>
            </a:r>
          </a:p>
          <a:p>
            <a:r>
              <a:rPr lang="sk-SK" i="1" dirty="0" smtClean="0">
                <a:solidFill>
                  <a:schemeClr val="accent3">
                    <a:lumMod val="75000"/>
                  </a:schemeClr>
                </a:solidFill>
              </a:rPr>
              <a:t>Je súčasťou náplne v hasiacich prístrojoch.</a:t>
            </a:r>
          </a:p>
          <a:p>
            <a:r>
              <a:rPr lang="sk-SK" i="1" dirty="0" smtClean="0"/>
              <a:t>Vyrába sa destiláciou skvapalneného vzduchu</a:t>
            </a:r>
            <a:r>
              <a:rPr lang="sk-SK" dirty="0" smtClean="0"/>
              <a:t>.</a:t>
            </a:r>
          </a:p>
          <a:p>
            <a:endParaRPr lang="sk-SK" dirty="0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221088"/>
            <a:ext cx="2703190" cy="2192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9" name="Picture 5" descr="VÃ½sledok vyhÄ¾adÃ¡vania obrÃ¡zkov pre dopyt plastovÃ© oknÃ¡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861048"/>
            <a:ext cx="1728192" cy="2790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776864" cy="545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Xenón 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715200" cy="578125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Bezfarebný plyn s väčšou hustotou ako vzduch.</a:t>
            </a:r>
          </a:p>
          <a:p>
            <a:r>
              <a:rPr lang="sk-SK" dirty="0" smtClean="0">
                <a:solidFill>
                  <a:schemeClr val="accent4">
                    <a:lumMod val="50000"/>
                  </a:schemeClr>
                </a:solidFill>
              </a:rPr>
              <a:t>Používa sa ako náplň žiariviek a výbojok, napríklad v bleskoch fotoaparátov, ale aj v svetlometoch automobilov.</a:t>
            </a:r>
          </a:p>
          <a:p>
            <a:endParaRPr lang="sk-SK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3554" name="Picture 2" descr="VÃ½sledok vyhÄ¾adÃ¡vania obrÃ¡zkov pre dopyt xenon vyboj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276872"/>
            <a:ext cx="2520280" cy="3713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6" name="Picture 4" descr="VÃ½sledok vyhÄ¾adÃ¡vania obrÃ¡zkov pre dopyt xenon vybojka"/>
          <p:cNvPicPr>
            <a:picLocks noChangeAspect="1" noChangeArrowheads="1"/>
          </p:cNvPicPr>
          <p:nvPr/>
        </p:nvPicPr>
        <p:blipFill>
          <a:blip r:embed="rId3" cstate="print"/>
          <a:srcRect l="12001" r="9990"/>
          <a:stretch>
            <a:fillRect/>
          </a:stretch>
        </p:blipFill>
        <p:spPr bwMode="auto">
          <a:xfrm>
            <a:off x="6012160" y="2420888"/>
            <a:ext cx="2583622" cy="3311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8" name="Picture 6" descr="vÃ½bojka pre Digital 1200, FOME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140968"/>
            <a:ext cx="2271152" cy="2034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467600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err="1" smtClean="0"/>
              <a:t>Radón</a:t>
            </a:r>
            <a:r>
              <a:rPr lang="sk-SK" b="1" dirty="0" smtClean="0"/>
              <a:t>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075240" cy="5781256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R</a:t>
            </a:r>
            <a:r>
              <a:rPr lang="sk-SK" dirty="0" smtClean="0">
                <a:solidFill>
                  <a:schemeClr val="accent3">
                    <a:lumMod val="75000"/>
                  </a:schemeClr>
                </a:solidFill>
              </a:rPr>
              <a:t>ádioaktívny plyn s 8-krát väčšou hustotou ako vzduch.</a:t>
            </a:r>
          </a:p>
          <a:p>
            <a:r>
              <a:rPr lang="sk-SK" dirty="0" smtClean="0"/>
              <a:t>Nepretržite sa tvorí v prírode najmä v uránových baniach. Uvoľňuje sa </a:t>
            </a:r>
            <a:r>
              <a:rPr lang="sk-SK" dirty="0" smtClean="0"/>
              <a:t>z </a:t>
            </a:r>
            <a:r>
              <a:rPr lang="sk-SK" dirty="0" smtClean="0"/>
              <a:t>hornín a vyvieraním rádioaktívnych </a:t>
            </a:r>
            <a:r>
              <a:rPr lang="sk-SK" dirty="0" smtClean="0"/>
              <a:t>vôd.</a:t>
            </a:r>
          </a:p>
          <a:p>
            <a:r>
              <a:rPr lang="sk-SK" dirty="0" smtClean="0">
                <a:solidFill>
                  <a:schemeClr val="accent4">
                    <a:lumMod val="50000"/>
                  </a:schemeClr>
                </a:solidFill>
              </a:rPr>
              <a:t>Môže sa hromadiť v budovách, aj preto je potrebné pravidelne a intenzívne vetrať.</a:t>
            </a:r>
            <a:endParaRPr lang="sk-SK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sk-SK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4578" name="Picture 2" descr="VÃ½sledok vyhÄ¾adÃ¡vania obrÃ¡zkov pre dopyt radÃ³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573016"/>
            <a:ext cx="3240360" cy="2731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2946</TotalTime>
  <Words>309</Words>
  <Application>Microsoft Office PowerPoint</Application>
  <PresentationFormat>Prezentácia na obrazovke (4:3)</PresentationFormat>
  <Paragraphs>46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Arkáda</vt:lpstr>
      <vt:lpstr>Významné chemické prvky a zlúčeniny</vt:lpstr>
      <vt:lpstr>Vzácne plyny:</vt:lpstr>
      <vt:lpstr>Hélium : </vt:lpstr>
      <vt:lpstr>Neón  : </vt:lpstr>
      <vt:lpstr>Argón  : </vt:lpstr>
      <vt:lpstr>Snímka 6</vt:lpstr>
      <vt:lpstr>Xenón : </vt:lpstr>
      <vt:lpstr>Radón: </vt:lpstr>
      <vt:lpstr>Snímka 9</vt:lpstr>
      <vt:lpstr>Ďakujem za pozornosť!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Látky a ich vlastnosti</dc:title>
  <dc:creator>user</dc:creator>
  <cp:lastModifiedBy>user</cp:lastModifiedBy>
  <cp:revision>613</cp:revision>
  <dcterms:created xsi:type="dcterms:W3CDTF">2017-09-03T06:20:55Z</dcterms:created>
  <dcterms:modified xsi:type="dcterms:W3CDTF">2019-01-07T12:55:22Z</dcterms:modified>
</cp:coreProperties>
</file>