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7" r:id="rId4"/>
    <p:sldId id="265" r:id="rId5"/>
    <p:sldId id="264" r:id="rId6"/>
    <p:sldId id="271" r:id="rId7"/>
    <p:sldId id="267" r:id="rId8"/>
    <p:sldId id="268" r:id="rId9"/>
    <p:sldId id="259" r:id="rId10"/>
    <p:sldId id="270" r:id="rId11"/>
    <p:sldId id="261" r:id="rId12"/>
    <p:sldId id="269" r:id="rId13"/>
    <p:sldId id="262" r:id="rId14"/>
    <p:sldId id="258" r:id="rId15"/>
    <p:sldId id="26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redný štýl 1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redný štýl 1 - zvýrazneni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2095D-959F-4789-A9C8-F753F6F16621}" type="datetimeFigureOut">
              <a:rPr lang="sk-SK" smtClean="0"/>
              <a:t>10. 3. 2016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AA43A-86E5-42DC-9099-76A5B325B7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036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601F-78DC-49B8-BCA1-8C2B6FCA374F}" type="datetime1">
              <a:rPr lang="sk-SK" smtClean="0"/>
              <a:t>10. 3. 2016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2541146"/>
      </p:ext>
    </p:extLst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006A-0645-4F0A-9E26-56CD8D21AA42}" type="datetime1">
              <a:rPr lang="sk-SK" smtClean="0"/>
              <a:t>10. 3. 2016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6173930"/>
      </p:ext>
    </p:extLst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D04-EDA0-4661-B23B-7F31FA370F08}" type="datetime1">
              <a:rPr lang="sk-SK" smtClean="0"/>
              <a:t>10. 3. 2016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1490921"/>
      </p:ext>
    </p:extLst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935F-F288-40E2-89B7-83DF5FC0094F}" type="datetime1">
              <a:rPr lang="sk-SK" smtClean="0"/>
              <a:t>10. 3. 2016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5579950"/>
      </p:ext>
    </p:extLst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72BC-6B26-419B-86AB-BEBCF93CE712}" type="datetime1">
              <a:rPr lang="sk-SK" smtClean="0"/>
              <a:t>10. 3. 2016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6266314"/>
      </p:ext>
    </p:extLst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471F-377A-4262-B227-7B7F1794498A}" type="datetime1">
              <a:rPr lang="sk-SK" smtClean="0"/>
              <a:t>10. 3. 2016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0023067"/>
      </p:ext>
    </p:extLst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11D9-56F6-475C-932E-91F97DDEF967}" type="datetime1">
              <a:rPr lang="sk-SK" smtClean="0"/>
              <a:t>10. 3. 2016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427181"/>
      </p:ext>
    </p:extLst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7807-0792-4FDA-820A-9D0EC22B8A02}" type="datetime1">
              <a:rPr lang="sk-SK" smtClean="0"/>
              <a:t>10. 3. 2016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2437381"/>
      </p:ext>
    </p:extLst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7C9D-7545-4B32-8965-0AE29CA98B03}" type="datetime1">
              <a:rPr lang="sk-SK" smtClean="0"/>
              <a:t>10. 3. 2016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4844490"/>
      </p:ext>
    </p:extLst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A072-239A-4917-AEE2-59E9FF3D56FF}" type="datetime1">
              <a:rPr lang="sk-SK" smtClean="0"/>
              <a:t>10. 3. 2016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380272"/>
      </p:ext>
    </p:extLst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A21-DCE4-46C2-96F4-112A4A9896D5}" type="datetime1">
              <a:rPr lang="sk-SK" smtClean="0"/>
              <a:t>10. 3. 2016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96069"/>
      </p:ext>
    </p:extLst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DCED-1B6E-4CB1-9547-C36F892C5711}" type="datetime1">
              <a:rPr lang="sk-SK" smtClean="0"/>
              <a:t>10. 3. 2016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0BF45-FCAD-4617-BC97-418F3365E87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07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6561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k-SK" sz="5400" b="1" cap="all" dirty="0" smtClean="0"/>
              <a:t>Spotreba a spotrebiteľ</a:t>
            </a:r>
            <a:endParaRPr lang="sk-SK" sz="5400" b="1" cap="all" dirty="0"/>
          </a:p>
        </p:txBody>
      </p:sp>
    </p:spTree>
    <p:extLst>
      <p:ext uri="{BB962C8B-B14F-4D97-AF65-F5344CB8AC3E}">
        <p14:creationId xmlns:p14="http://schemas.microsoft.com/office/powerpoint/2010/main" val="237393971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Verejná spotreba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3200" b="1" dirty="0" smtClean="0"/>
              <a:t>Verejná spotreba štátu</a:t>
            </a:r>
          </a:p>
          <a:p>
            <a:pPr marL="0" indent="0">
              <a:buFontTx/>
              <a:buChar char="-"/>
            </a:pPr>
            <a:r>
              <a:rPr lang="sk-SK" sz="3200" dirty="0" smtClean="0"/>
              <a:t> polícia, </a:t>
            </a:r>
          </a:p>
          <a:p>
            <a:pPr marL="0" indent="0">
              <a:buFontTx/>
              <a:buChar char="-"/>
            </a:pPr>
            <a:r>
              <a:rPr lang="sk-SK" sz="3200" dirty="0" smtClean="0"/>
              <a:t> armáda, </a:t>
            </a:r>
          </a:p>
          <a:p>
            <a:pPr marL="0" indent="0">
              <a:buFontTx/>
              <a:buChar char="-"/>
            </a:pPr>
            <a:r>
              <a:rPr lang="sk-SK" sz="3200" dirty="0" smtClean="0"/>
              <a:t> prokuratúra, </a:t>
            </a:r>
          </a:p>
          <a:p>
            <a:pPr marL="0" indent="0">
              <a:buFontTx/>
              <a:buChar char="-"/>
            </a:pPr>
            <a:r>
              <a:rPr lang="sk-SK" sz="3200" dirty="0" smtClean="0"/>
              <a:t> súdy,</a:t>
            </a:r>
          </a:p>
          <a:p>
            <a:pPr marL="0" indent="0">
              <a:buFontTx/>
              <a:buChar char="-"/>
            </a:pPr>
            <a:r>
              <a:rPr lang="sk-SK" sz="3200" dirty="0" smtClean="0"/>
              <a:t> štátna správa</a:t>
            </a:r>
          </a:p>
          <a:p>
            <a:pPr marL="0" indent="0">
              <a:buNone/>
            </a:pPr>
            <a:r>
              <a:rPr lang="sk-SK" sz="3200" dirty="0" smtClean="0"/>
              <a:t> (vyššia suma výdavkov)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3200" b="1" dirty="0" smtClean="0"/>
              <a:t>Verejná spotreba obyvateľstva</a:t>
            </a:r>
          </a:p>
          <a:p>
            <a:pPr marL="0" indent="0">
              <a:buFontTx/>
              <a:buChar char="-"/>
            </a:pPr>
            <a:r>
              <a:rPr lang="sk-SK" sz="3200" dirty="0" smtClean="0"/>
              <a:t> školstvo, </a:t>
            </a:r>
          </a:p>
          <a:p>
            <a:pPr marL="0" indent="0">
              <a:buFontTx/>
              <a:buChar char="-"/>
            </a:pPr>
            <a:r>
              <a:rPr lang="sk-SK" sz="3200" dirty="0" smtClean="0"/>
              <a:t> zdravotníctvo, </a:t>
            </a:r>
          </a:p>
          <a:p>
            <a:pPr marL="0" indent="0">
              <a:buFontTx/>
              <a:buChar char="-"/>
            </a:pPr>
            <a:r>
              <a:rPr lang="sk-SK" sz="3200" dirty="0" smtClean="0"/>
              <a:t> kultúra, </a:t>
            </a:r>
          </a:p>
          <a:p>
            <a:pPr marL="0" indent="0">
              <a:buFontTx/>
              <a:buChar char="-"/>
            </a:pPr>
            <a:r>
              <a:rPr lang="sk-SK" sz="3200" dirty="0" smtClean="0"/>
              <a:t> sociálne dávky, </a:t>
            </a:r>
          </a:p>
          <a:p>
            <a:pPr marL="0" indent="0">
              <a:buFontTx/>
              <a:buChar char="-"/>
            </a:pPr>
            <a:r>
              <a:rPr lang="sk-SK" sz="3200" dirty="0" smtClean="0"/>
              <a:t> starobné dôchodky  </a:t>
            </a: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Verejná spotreba štátu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k-SK" b="1" dirty="0" smtClean="0"/>
              <a:t>Verejná spotreba štátu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827584" y="2276872"/>
          <a:ext cx="7488832" cy="417646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44416"/>
                <a:gridCol w="3744416"/>
              </a:tblGrid>
              <a:tr h="835293">
                <a:tc>
                  <a:txBody>
                    <a:bodyPr/>
                    <a:lstStyle/>
                    <a:p>
                      <a:r>
                        <a:rPr lang="sk-SK" dirty="0" smtClean="0"/>
                        <a:t>Polícia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r>
                        <a:rPr lang="sk-SK" dirty="0" smtClean="0"/>
                        <a:t>Armáda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r>
                        <a:rPr lang="sk-SK" dirty="0" smtClean="0"/>
                        <a:t>Prokuratúra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r>
                        <a:rPr lang="sk-SK" dirty="0" smtClean="0"/>
                        <a:t>Súdy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35293">
                <a:tc>
                  <a:txBody>
                    <a:bodyPr/>
                    <a:lstStyle/>
                    <a:p>
                      <a:r>
                        <a:rPr lang="sk-SK" dirty="0" smtClean="0"/>
                        <a:t>Štátna správa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ok 4" descr="ar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068960"/>
            <a:ext cx="3672408" cy="902980"/>
          </a:xfrm>
          <a:prstGeom prst="rect">
            <a:avLst/>
          </a:prstGeom>
        </p:spPr>
      </p:pic>
      <p:pic>
        <p:nvPicPr>
          <p:cNvPr id="6" name="Obrázok 5" descr="p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3"/>
            <a:ext cx="3744416" cy="792088"/>
          </a:xfrm>
          <a:prstGeom prst="rect">
            <a:avLst/>
          </a:prstGeom>
        </p:spPr>
      </p:pic>
      <p:pic>
        <p:nvPicPr>
          <p:cNvPr id="7" name="Obrázok 6" descr="pro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05064"/>
            <a:ext cx="3744416" cy="792087"/>
          </a:xfrm>
          <a:prstGeom prst="rect">
            <a:avLst/>
          </a:prstGeom>
        </p:spPr>
      </p:pic>
      <p:pic>
        <p:nvPicPr>
          <p:cNvPr id="8" name="Obrázok 7" descr="su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869161"/>
            <a:ext cx="3528392" cy="728522"/>
          </a:xfrm>
          <a:prstGeom prst="rect">
            <a:avLst/>
          </a:prstGeom>
        </p:spPr>
      </p:pic>
      <p:pic>
        <p:nvPicPr>
          <p:cNvPr id="9" name="Obrázok 8" descr="šts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661249"/>
            <a:ext cx="3744416" cy="792087"/>
          </a:xfrm>
          <a:prstGeom prst="rect">
            <a:avLst/>
          </a:prstGeom>
        </p:spPr>
      </p:pic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52274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Verejná spotreba obyvateľstva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b="1" dirty="0" smtClean="0"/>
              <a:t>Verejná spotreba obyvateľstva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827584" y="2420888"/>
          <a:ext cx="7416824" cy="40324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8412"/>
                <a:gridCol w="3708412"/>
              </a:tblGrid>
              <a:tr h="806490">
                <a:tc>
                  <a:txBody>
                    <a:bodyPr/>
                    <a:lstStyle/>
                    <a:p>
                      <a:r>
                        <a:rPr lang="sk-SK" dirty="0" smtClean="0"/>
                        <a:t>Školstvo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sk-SK" dirty="0" smtClean="0"/>
                        <a:t>Zdravotníctvo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sk-SK" dirty="0" smtClean="0"/>
                        <a:t>Kultúra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sk-SK" dirty="0" smtClean="0"/>
                        <a:t>Sociálne dávky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r>
                        <a:rPr lang="sk-SK" dirty="0" smtClean="0"/>
                        <a:t>Dôchodky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ok 4" descr="v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20888"/>
            <a:ext cx="3672408" cy="864096"/>
          </a:xfrm>
          <a:prstGeom prst="rect">
            <a:avLst/>
          </a:prstGeom>
        </p:spPr>
      </p:pic>
      <p:pic>
        <p:nvPicPr>
          <p:cNvPr id="6" name="Obrázok 5" descr="vs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3672408" cy="792088"/>
          </a:xfrm>
          <a:prstGeom prst="rect">
            <a:avLst/>
          </a:prstGeom>
        </p:spPr>
      </p:pic>
      <p:pic>
        <p:nvPicPr>
          <p:cNvPr id="7" name="Obrázok 6" descr="ku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77072"/>
            <a:ext cx="3672408" cy="1008112"/>
          </a:xfrm>
          <a:prstGeom prst="rect">
            <a:avLst/>
          </a:prstGeom>
        </p:spPr>
      </p:pic>
      <p:pic>
        <p:nvPicPr>
          <p:cNvPr id="8" name="Obrázok 7" descr="soc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97152"/>
            <a:ext cx="3672408" cy="936103"/>
          </a:xfrm>
          <a:prstGeom prst="rect">
            <a:avLst/>
          </a:prstGeom>
        </p:spPr>
      </p:pic>
      <p:pic>
        <p:nvPicPr>
          <p:cNvPr id="9" name="Obrázok 8" descr="doch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661248"/>
            <a:ext cx="3672408" cy="846094"/>
          </a:xfrm>
          <a:prstGeom prst="rect">
            <a:avLst/>
          </a:prstGeom>
        </p:spPr>
      </p:pic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Udržateľná spotreba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98066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sk-SK" dirty="0" smtClean="0"/>
              <a:t>Štát môže ovplyvňovať štruktúru výdavkov na verejnú spotrebu.</a:t>
            </a:r>
          </a:p>
          <a:p>
            <a:pPr marL="0" indent="0" algn="just">
              <a:buNone/>
            </a:pPr>
            <a:r>
              <a:rPr lang="sk-SK" b="1" dirty="0" smtClean="0"/>
              <a:t>Udržateľná spotreba a výroba </a:t>
            </a:r>
            <a:r>
              <a:rPr lang="sk-SK" dirty="0" smtClean="0"/>
              <a:t>znamená účinnejšie využívanie prírodných zdrojov a energie.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 descr="u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437112"/>
            <a:ext cx="1524000" cy="1409700"/>
          </a:xfrm>
          <a:prstGeom prst="rect">
            <a:avLst/>
          </a:prstGeom>
        </p:spPr>
      </p:pic>
      <p:pic>
        <p:nvPicPr>
          <p:cNvPr id="6" name="Obrázok 5" descr="u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293096"/>
            <a:ext cx="1656184" cy="1656184"/>
          </a:xfrm>
          <a:prstGeom prst="rect">
            <a:avLst/>
          </a:prstGeom>
        </p:spPr>
      </p:pic>
      <p:pic>
        <p:nvPicPr>
          <p:cNvPr id="7" name="Obrázok 6" descr="u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365104"/>
            <a:ext cx="1773555" cy="1772816"/>
          </a:xfrm>
          <a:prstGeom prst="rect">
            <a:avLst/>
          </a:prstGeom>
        </p:spPr>
      </p:pic>
      <p:pic>
        <p:nvPicPr>
          <p:cNvPr id="8" name="Obrázok 7" descr="us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365104"/>
            <a:ext cx="1400175" cy="1619250"/>
          </a:xfrm>
          <a:prstGeom prst="rect">
            <a:avLst/>
          </a:prstGeom>
        </p:spPr>
      </p:pic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717622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Rozdelenie spotreby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                                </a:t>
            </a:r>
            <a:r>
              <a:rPr lang="sk-SK" b="1" dirty="0" smtClean="0"/>
              <a:t>Spotreba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        súkromná                         verejná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   domácnosti                  </a:t>
            </a:r>
            <a:r>
              <a:rPr lang="sk-SK" sz="2800" b="1" dirty="0" smtClean="0"/>
              <a:t>verejná                </a:t>
            </a:r>
            <a:r>
              <a:rPr lang="sk-SK" sz="2800" b="1" dirty="0" err="1" smtClean="0"/>
              <a:t>verejná</a:t>
            </a:r>
            <a:endParaRPr lang="sk-SK" sz="2800" b="1" dirty="0" smtClean="0"/>
          </a:p>
          <a:p>
            <a:pPr marL="0" indent="0">
              <a:buNone/>
            </a:pPr>
            <a:r>
              <a:rPr lang="sk-SK" sz="2800" b="1" dirty="0"/>
              <a:t> </a:t>
            </a:r>
            <a:r>
              <a:rPr lang="sk-SK" sz="2800" b="1" dirty="0" smtClean="0"/>
              <a:t>                                        spotreba štátu          spotreba </a:t>
            </a:r>
          </a:p>
          <a:p>
            <a:pPr marL="0" indent="0">
              <a:buNone/>
            </a:pPr>
            <a:r>
              <a:rPr lang="sk-SK" sz="2400" b="1" dirty="0" smtClean="0"/>
              <a:t>krátkodobá       dlhodobá                                        </a:t>
            </a:r>
            <a:r>
              <a:rPr lang="sk-SK" sz="2800" b="1" dirty="0" smtClean="0"/>
              <a:t>obyvateľstva</a:t>
            </a:r>
            <a:endParaRPr lang="sk-SK" sz="2800" b="1" dirty="0"/>
          </a:p>
        </p:txBody>
      </p:sp>
      <p:cxnSp>
        <p:nvCxnSpPr>
          <p:cNvPr id="5" name="Rovná spojnica 4"/>
          <p:cNvCxnSpPr/>
          <p:nvPr/>
        </p:nvCxnSpPr>
        <p:spPr>
          <a:xfrm flipH="1">
            <a:off x="2843808" y="2132856"/>
            <a:ext cx="144016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>
            <a:off x="4644008" y="2132856"/>
            <a:ext cx="122413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1547664" y="2708920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H="1">
            <a:off x="4788024" y="2708920"/>
            <a:ext cx="129614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6228184" y="2780928"/>
            <a:ext cx="86409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1907704" y="3861048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>
            <a:off x="755576" y="3861048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čísla snímky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97497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4800" b="1" dirty="0" smtClean="0"/>
              <a:t>Ďakujem za pozornosť.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135053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Kľúčové pojmy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Spotreba</a:t>
            </a:r>
          </a:p>
          <a:p>
            <a:r>
              <a:rPr lang="sk-SK" dirty="0" smtClean="0"/>
              <a:t>Spotrebiteľ</a:t>
            </a:r>
          </a:p>
          <a:p>
            <a:r>
              <a:rPr lang="sk-SK" dirty="0" smtClean="0"/>
              <a:t>Súkromná spotreba</a:t>
            </a:r>
          </a:p>
          <a:p>
            <a:r>
              <a:rPr lang="sk-SK" dirty="0" smtClean="0"/>
              <a:t>Krátkodobá spotreba</a:t>
            </a:r>
          </a:p>
          <a:p>
            <a:r>
              <a:rPr lang="sk-SK" dirty="0" smtClean="0"/>
              <a:t>Dlhodobá spotreba</a:t>
            </a:r>
          </a:p>
          <a:p>
            <a:r>
              <a:rPr lang="sk-SK" dirty="0" smtClean="0"/>
              <a:t>Verejná spotreba</a:t>
            </a:r>
          </a:p>
          <a:p>
            <a:r>
              <a:rPr lang="sk-SK" dirty="0" smtClean="0"/>
              <a:t>Verejná spotreba štátu</a:t>
            </a:r>
          </a:p>
          <a:p>
            <a:r>
              <a:rPr lang="sk-SK" dirty="0" smtClean="0"/>
              <a:t>Verejná spotreba obyvateľstva</a:t>
            </a:r>
          </a:p>
          <a:p>
            <a:r>
              <a:rPr lang="sk-SK" dirty="0" smtClean="0"/>
              <a:t>Udržateľná spotreba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Spotreba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sk-SK" b="1" dirty="0" smtClean="0"/>
              <a:t>Spotreba </a:t>
            </a:r>
            <a:r>
              <a:rPr lang="sk-SK" dirty="0" smtClean="0"/>
              <a:t>je využitie statkov na uspokojovanie potrieb ľudí.</a:t>
            </a:r>
          </a:p>
        </p:txBody>
      </p:sp>
      <p:pic>
        <p:nvPicPr>
          <p:cNvPr id="4" name="Obrázok 3" descr="s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552056" cy="3552056"/>
          </a:xfrm>
          <a:prstGeom prst="rect">
            <a:avLst/>
          </a:prstGeom>
        </p:spPr>
      </p:pic>
      <p:pic>
        <p:nvPicPr>
          <p:cNvPr id="5" name="Obrázok 4" descr="s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08920"/>
            <a:ext cx="4248472" cy="3528392"/>
          </a:xfrm>
          <a:prstGeom prst="rect">
            <a:avLst/>
          </a:prstGeom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346478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Spotrebiteľ</a:t>
            </a:r>
            <a:endParaRPr lang="sk-SK" b="1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47248" cy="669751"/>
          </a:xfrm>
        </p:spPr>
        <p:txBody>
          <a:bodyPr>
            <a:normAutofit fontScale="25000" lnSpcReduction="20000"/>
          </a:bodyPr>
          <a:lstStyle/>
          <a:p>
            <a:endParaRPr lang="sk-SK" dirty="0" smtClean="0"/>
          </a:p>
          <a:p>
            <a:pPr algn="ctr"/>
            <a:r>
              <a:rPr lang="sk-SK" sz="14400" dirty="0" smtClean="0"/>
              <a:t>Spotrebiteľ </a:t>
            </a:r>
            <a:r>
              <a:rPr lang="sk-SK" sz="14400" b="0" dirty="0" smtClean="0"/>
              <a:t>je ten, kto niečo spotrebúva.</a:t>
            </a:r>
          </a:p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 Jednotlivec  -  domácnosti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Firmy -  štát.</a:t>
            </a:r>
          </a:p>
          <a:p>
            <a:pPr algn="ctr">
              <a:buNone/>
            </a:pPr>
            <a:endParaRPr lang="sk-SK" dirty="0"/>
          </a:p>
        </p:txBody>
      </p:sp>
      <p:pic>
        <p:nvPicPr>
          <p:cNvPr id="8" name="Obrázok 7" descr="j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312368" cy="1584176"/>
          </a:xfrm>
          <a:prstGeom prst="rect">
            <a:avLst/>
          </a:prstGeom>
        </p:spPr>
      </p:pic>
      <p:pic>
        <p:nvPicPr>
          <p:cNvPr id="9" name="Obrázok 8" descr="do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3312368" cy="1951484"/>
          </a:xfrm>
          <a:prstGeom prst="rect">
            <a:avLst/>
          </a:prstGeom>
        </p:spPr>
      </p:pic>
      <p:pic>
        <p:nvPicPr>
          <p:cNvPr id="10" name="Obrázok 9" descr="fi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564904"/>
            <a:ext cx="3456384" cy="1645106"/>
          </a:xfrm>
          <a:prstGeom prst="rect">
            <a:avLst/>
          </a:prstGeom>
        </p:spPr>
      </p:pic>
      <p:pic>
        <p:nvPicPr>
          <p:cNvPr id="12" name="Obrázok 11" descr="š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293096"/>
            <a:ext cx="3454735" cy="1728191"/>
          </a:xfrm>
          <a:prstGeom prst="rect">
            <a:avLst/>
          </a:prstGeom>
        </p:spPr>
      </p:pic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Súkromná spotreba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 smtClean="0"/>
              <a:t>Súkromná spotreba je najmä spotreba jednotlivca a domácností.</a:t>
            </a:r>
          </a:p>
          <a:p>
            <a:pPr marL="0" indent="0" algn="ctr"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 descr="do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852936"/>
            <a:ext cx="2737799" cy="2022549"/>
          </a:xfrm>
          <a:prstGeom prst="rect">
            <a:avLst/>
          </a:prstGeom>
        </p:spPr>
      </p:pic>
      <p:pic>
        <p:nvPicPr>
          <p:cNvPr id="5" name="Obrázok 4" descr="do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013176"/>
            <a:ext cx="2736304" cy="1569157"/>
          </a:xfrm>
          <a:prstGeom prst="rect">
            <a:avLst/>
          </a:prstGeom>
        </p:spPr>
      </p:pic>
      <p:pic>
        <p:nvPicPr>
          <p:cNvPr id="6" name="Obrázok 5" descr="je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924944"/>
            <a:ext cx="2160241" cy="3600400"/>
          </a:xfrm>
          <a:prstGeom prst="rect">
            <a:avLst/>
          </a:prstGeom>
        </p:spPr>
      </p:pic>
      <p:pic>
        <p:nvPicPr>
          <p:cNvPr id="7" name="Obrázok 6" descr="je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924944"/>
            <a:ext cx="2459202" cy="3672408"/>
          </a:xfrm>
          <a:prstGeom prst="rect">
            <a:avLst/>
          </a:prstGeom>
        </p:spPr>
      </p:pic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Krátkodobá spotreba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Statky </a:t>
            </a:r>
            <a:r>
              <a:rPr lang="sk-SK" b="1" dirty="0" smtClean="0"/>
              <a:t>krátkodobej spotreby</a:t>
            </a:r>
          </a:p>
          <a:p>
            <a:pPr>
              <a:buNone/>
            </a:pP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899592" y="2636912"/>
          <a:ext cx="7056784" cy="30243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28392"/>
                <a:gridCol w="3528392"/>
              </a:tblGrid>
              <a:tr h="756084">
                <a:tc>
                  <a:txBody>
                    <a:bodyPr/>
                    <a:lstStyle/>
                    <a:p>
                      <a:r>
                        <a:rPr lang="sk-SK" dirty="0" smtClean="0"/>
                        <a:t>Potraviny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sk-SK" dirty="0" smtClean="0"/>
                        <a:t>Odevy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sk-SK" dirty="0" smtClean="0"/>
                        <a:t>Kozmetika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sk-SK" dirty="0" smtClean="0"/>
                        <a:t>Energie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ok 4" descr="s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636911"/>
            <a:ext cx="3456384" cy="792089"/>
          </a:xfrm>
          <a:prstGeom prst="rect">
            <a:avLst/>
          </a:prstGeom>
        </p:spPr>
      </p:pic>
      <p:pic>
        <p:nvPicPr>
          <p:cNvPr id="6" name="Obrázok 5" descr="ks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56992"/>
            <a:ext cx="3456384" cy="792088"/>
          </a:xfrm>
          <a:prstGeom prst="rect">
            <a:avLst/>
          </a:prstGeom>
        </p:spPr>
      </p:pic>
      <p:pic>
        <p:nvPicPr>
          <p:cNvPr id="7" name="Obrázok 6" descr="koz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149080"/>
            <a:ext cx="3456384" cy="805337"/>
          </a:xfrm>
          <a:prstGeom prst="rect">
            <a:avLst/>
          </a:prstGeom>
        </p:spPr>
      </p:pic>
      <p:pic>
        <p:nvPicPr>
          <p:cNvPr id="8" name="Obrázok 7" descr="ks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941168"/>
            <a:ext cx="3456383" cy="722698"/>
          </a:xfrm>
          <a:prstGeom prst="rect">
            <a:avLst/>
          </a:prstGeom>
        </p:spPr>
      </p:pic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Dlhodobá spotreba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 Statky </a:t>
            </a:r>
            <a:r>
              <a:rPr lang="sk-SK" b="1" dirty="0" smtClean="0"/>
              <a:t>dlhodobej spotreby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899592" y="2420888"/>
          <a:ext cx="7200800" cy="34563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00400"/>
                <a:gridCol w="3600400"/>
              </a:tblGrid>
              <a:tr h="864096">
                <a:tc>
                  <a:txBody>
                    <a:bodyPr/>
                    <a:lstStyle/>
                    <a:p>
                      <a:r>
                        <a:rPr lang="sk-SK" dirty="0" smtClean="0"/>
                        <a:t>auto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sk-SK" dirty="0" smtClean="0"/>
                        <a:t>Chata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sk-SK" dirty="0" smtClean="0"/>
                        <a:t>Elektrospotrebiče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sk-SK" dirty="0" smtClean="0"/>
                        <a:t>koberce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ok 4" descr="ds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420889"/>
            <a:ext cx="3600400" cy="864096"/>
          </a:xfrm>
          <a:prstGeom prst="rect">
            <a:avLst/>
          </a:prstGeom>
        </p:spPr>
      </p:pic>
      <p:pic>
        <p:nvPicPr>
          <p:cNvPr id="6" name="Obrázok 5" descr="dsd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3528392" cy="862984"/>
          </a:xfrm>
          <a:prstGeom prst="rect">
            <a:avLst/>
          </a:prstGeom>
        </p:spPr>
      </p:pic>
      <p:pic>
        <p:nvPicPr>
          <p:cNvPr id="7" name="Obrázok 6" descr="e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149079"/>
            <a:ext cx="3600400" cy="792089"/>
          </a:xfrm>
          <a:prstGeom prst="rect">
            <a:avLst/>
          </a:prstGeom>
        </p:spPr>
      </p:pic>
      <p:pic>
        <p:nvPicPr>
          <p:cNvPr id="8" name="Obrázok 7" descr="ds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114925"/>
            <a:ext cx="3456384" cy="716167"/>
          </a:xfrm>
          <a:prstGeom prst="rect">
            <a:avLst/>
          </a:prstGeom>
        </p:spPr>
      </p:pic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  <p:transition spd="med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Spotreba služieb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    </a:t>
            </a:r>
            <a:r>
              <a:rPr lang="sk-SK" b="1" dirty="0" smtClean="0"/>
              <a:t>Spotrebné služby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403648" y="2276872"/>
          <a:ext cx="6480720" cy="352839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0360"/>
                <a:gridCol w="3240360"/>
              </a:tblGrid>
              <a:tr h="882098">
                <a:tc>
                  <a:txBody>
                    <a:bodyPr/>
                    <a:lstStyle/>
                    <a:p>
                      <a:r>
                        <a:rPr lang="sk-SK" dirty="0" smtClean="0"/>
                        <a:t>Doprava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sk-SK" dirty="0" smtClean="0"/>
                        <a:t>Zdravotníctvo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sk-SK" dirty="0" smtClean="0"/>
                        <a:t>Finančné služby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sk-SK" dirty="0" smtClean="0"/>
                        <a:t>Rekreácie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ok 4" descr="v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3240359" cy="941730"/>
          </a:xfrm>
          <a:prstGeom prst="rect">
            <a:avLst/>
          </a:prstGeom>
        </p:spPr>
      </p:pic>
      <p:pic>
        <p:nvPicPr>
          <p:cNvPr id="6" name="Obrázok 5" descr="vs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3240360" cy="840999"/>
          </a:xfrm>
          <a:prstGeom prst="rect">
            <a:avLst/>
          </a:prstGeom>
        </p:spPr>
      </p:pic>
      <p:pic>
        <p:nvPicPr>
          <p:cNvPr id="7" name="Obrázok 6" descr="ban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45410"/>
            <a:ext cx="3240360" cy="853328"/>
          </a:xfrm>
          <a:prstGeom prst="rect">
            <a:avLst/>
          </a:prstGeom>
        </p:spPr>
      </p:pic>
      <p:pic>
        <p:nvPicPr>
          <p:cNvPr id="8" name="Obrázok 7" descr="vs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941168"/>
            <a:ext cx="3240360" cy="824188"/>
          </a:xfrm>
          <a:prstGeom prst="rect">
            <a:avLst/>
          </a:prstGeom>
        </p:spPr>
      </p:pic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  <p:transition spd="med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sk-SK" b="1" dirty="0" smtClean="0"/>
              <a:t>Spotreba domácností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91703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Činitele, ktoré ovplyvňujú spotrebu domácnosti:</a:t>
            </a:r>
          </a:p>
          <a:p>
            <a:pPr>
              <a:buFont typeface="Wingdings" pitchFamily="2" charset="2"/>
              <a:buChar char="§"/>
            </a:pPr>
            <a:r>
              <a:rPr lang="sk-SK" b="1" dirty="0" smtClean="0"/>
              <a:t>výška príjmov</a:t>
            </a:r>
          </a:p>
          <a:p>
            <a:pPr>
              <a:buFont typeface="Wingdings" pitchFamily="2" charset="2"/>
              <a:buChar char="§"/>
            </a:pPr>
            <a:r>
              <a:rPr lang="sk-SK" b="1" dirty="0" smtClean="0"/>
              <a:t>majetok domácnosti</a:t>
            </a:r>
          </a:p>
          <a:p>
            <a:pPr>
              <a:buFont typeface="Wingdings" pitchFamily="2" charset="2"/>
              <a:buChar char="§"/>
            </a:pPr>
            <a:r>
              <a:rPr lang="sk-SK" b="1" dirty="0" smtClean="0"/>
              <a:t>zvyky a tradície</a:t>
            </a:r>
          </a:p>
          <a:p>
            <a:pPr>
              <a:buFont typeface="Wingdings" pitchFamily="2" charset="2"/>
              <a:buChar char="§"/>
            </a:pPr>
            <a:r>
              <a:rPr lang="sk-SK" b="1" dirty="0" smtClean="0"/>
              <a:t>štruktúra spoločnosti podľa vzdelania a veku</a:t>
            </a:r>
          </a:p>
          <a:p>
            <a:pPr>
              <a:buFont typeface="Wingdings" pitchFamily="2" charset="2"/>
              <a:buChar char="§"/>
            </a:pPr>
            <a:r>
              <a:rPr lang="sk-SK" b="1" dirty="0" smtClean="0"/>
              <a:t>stupeň ekonomického rozvoja spoločnosti</a:t>
            </a:r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BF45-FCAD-4617-BC97-418F3365E872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67069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244</Words>
  <Application>Microsoft Office PowerPoint</Application>
  <PresentationFormat>Prezentácia na obrazovke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Spotreba a spotrebiteľ</vt:lpstr>
      <vt:lpstr>Kľúčové pojmy</vt:lpstr>
      <vt:lpstr>Spotreba</vt:lpstr>
      <vt:lpstr>Spotrebiteľ</vt:lpstr>
      <vt:lpstr>Súkromná spotreba</vt:lpstr>
      <vt:lpstr>Krátkodobá spotreba</vt:lpstr>
      <vt:lpstr>Dlhodobá spotreba</vt:lpstr>
      <vt:lpstr>Spotreba služieb</vt:lpstr>
      <vt:lpstr>Spotreba domácností</vt:lpstr>
      <vt:lpstr>Verejná spotreba</vt:lpstr>
      <vt:lpstr>Verejná spotreba štátu</vt:lpstr>
      <vt:lpstr>Verejná spotreba obyvateľstva</vt:lpstr>
      <vt:lpstr>Udržateľná spotreba</vt:lpstr>
      <vt:lpstr>Rozdelenie spotreby</vt:lpstr>
      <vt:lpstr>Ďakujem za pozornosť.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Spotreba a spotrebiteľ</dc:title>
  <dc:creator>Ucitel2</dc:creator>
  <cp:lastModifiedBy>owner</cp:lastModifiedBy>
  <cp:revision>16</cp:revision>
  <dcterms:created xsi:type="dcterms:W3CDTF">2013-01-15T19:04:22Z</dcterms:created>
  <dcterms:modified xsi:type="dcterms:W3CDTF">2016-03-10T07:35:28Z</dcterms:modified>
</cp:coreProperties>
</file>