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1" r:id="rId6"/>
    <p:sldId id="278" r:id="rId7"/>
    <p:sldId id="279" r:id="rId8"/>
    <p:sldId id="263" r:id="rId9"/>
    <p:sldId id="280" r:id="rId10"/>
    <p:sldId id="265" r:id="rId11"/>
    <p:sldId id="260" r:id="rId12"/>
    <p:sldId id="282" r:id="rId13"/>
    <p:sldId id="266" r:id="rId14"/>
    <p:sldId id="276" r:id="rId15"/>
    <p:sldId id="268" r:id="rId16"/>
    <p:sldId id="269" r:id="rId17"/>
    <p:sldId id="264" r:id="rId18"/>
    <p:sldId id="267" r:id="rId19"/>
    <p:sldId id="270" r:id="rId20"/>
    <p:sldId id="271" r:id="rId21"/>
    <p:sldId id="272" r:id="rId22"/>
    <p:sldId id="273" r:id="rId23"/>
    <p:sldId id="277" r:id="rId24"/>
    <p:sldId id="274" r:id="rId25"/>
    <p:sldId id="275" r:id="rId26"/>
    <p:sldId id="281" r:id="rId27"/>
    <p:sldId id="256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C8F8D-C97A-48B4-A08F-DF3CCBBEE4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841E-E431-42A1-956E-D20679531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E5352-F09F-4490-8130-BD2A7EAE82F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E4322D-49F6-4F27-8017-7A010699014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6C429A-907B-47B1-A266-D28D553009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D295F9-B42B-497C-8CAC-8CEE811945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65268-DA5D-4D0C-96F8-311AB9E0131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4F407-E98A-46E1-852A-D99966366C2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80B1F-90F4-469B-A61C-9E5611D8C8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53F42-54F1-4E1C-BFCE-13BD8ACAB2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4639E-1399-465E-9AC1-B86F97D401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60D8-030D-43C0-B3E8-EF2910557D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5EA33-DC44-4158-B20A-8BC0365890B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9CE51-C125-47DF-9FD0-37669403CA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773FC7-F874-4AFD-9CE5-F568F4B8F89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7" Type="http://schemas.openxmlformats.org/officeDocument/2006/relationships/image" Target="../media/image32.jpe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jpeg"/><Relationship Id="rId7" Type="http://schemas.openxmlformats.org/officeDocument/2006/relationships/image" Target="../media/image98.gi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97.gif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0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5.jpeg"/><Relationship Id="rId11" Type="http://schemas.openxmlformats.org/officeDocument/2006/relationships/image" Target="../media/image109.jpeg"/><Relationship Id="rId5" Type="http://schemas.openxmlformats.org/officeDocument/2006/relationships/image" Target="../media/image104.jpeg"/><Relationship Id="rId10" Type="http://schemas.openxmlformats.org/officeDocument/2006/relationships/image" Target="../media/image108.jpeg"/><Relationship Id="rId4" Type="http://schemas.openxmlformats.org/officeDocument/2006/relationships/image" Target="../media/image103.jpeg"/><Relationship Id="rId9" Type="http://schemas.openxmlformats.org/officeDocument/2006/relationships/image" Target="../media/image10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118.jpeg"/><Relationship Id="rId3" Type="http://schemas.openxmlformats.org/officeDocument/2006/relationships/image" Target="../media/image114.jpeg"/><Relationship Id="rId7" Type="http://schemas.openxmlformats.org/officeDocument/2006/relationships/image" Target="../media/image69.jpeg"/><Relationship Id="rId12" Type="http://schemas.openxmlformats.org/officeDocument/2006/relationships/image" Target="../media/image39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6.jpeg"/><Relationship Id="rId11" Type="http://schemas.openxmlformats.org/officeDocument/2006/relationships/image" Target="../media/image57.jpeg"/><Relationship Id="rId5" Type="http://schemas.openxmlformats.org/officeDocument/2006/relationships/image" Target="../media/image73.jpeg"/><Relationship Id="rId10" Type="http://schemas.openxmlformats.org/officeDocument/2006/relationships/image" Target="../media/image52.png"/><Relationship Id="rId4" Type="http://schemas.openxmlformats.org/officeDocument/2006/relationships/image" Target="../media/image115.jpeg"/><Relationship Id="rId9" Type="http://schemas.openxmlformats.org/officeDocument/2006/relationships/image" Target="../media/image1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cmpd="thinThick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143372" y="5715016"/>
            <a:ext cx="47387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Rímska armáda</a:t>
            </a:r>
          </a:p>
        </p:txBody>
      </p:sp>
      <p:sp>
        <p:nvSpPr>
          <p:cNvPr id="7" name="Oválna bublina 6"/>
          <p:cNvSpPr/>
          <p:nvPr/>
        </p:nvSpPr>
        <p:spPr bwMode="auto">
          <a:xfrm>
            <a:off x="5857884" y="1285860"/>
            <a:ext cx="3143272" cy="2286016"/>
          </a:xfrm>
          <a:prstGeom prst="wedgeEllipseCallout">
            <a:avLst>
              <a:gd name="adj1" fmla="val -64638"/>
              <a:gd name="adj2" fmla="val 21404"/>
            </a:avLst>
          </a:prstGeom>
          <a:solidFill>
            <a:srgbClr val="C00000">
              <a:alpha val="10000"/>
            </a:srgbClr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Dávaj teraz </a:t>
            </a:r>
            <a:r>
              <a:rPr lang="sk-SK" dirty="0">
                <a:solidFill>
                  <a:srgbClr val="C00000"/>
                </a:solidFill>
              </a:rPr>
              <a:t>pozor, veľa sa dozvieš. Ak sa mi na teba bude učiteľ sťažovať, po hodine sa porozprávame </a:t>
            </a:r>
            <a:r>
              <a:rPr lang="sk-SK" dirty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8" name="Oválna bublina 6"/>
          <p:cNvSpPr/>
          <p:nvPr/>
        </p:nvSpPr>
        <p:spPr bwMode="auto">
          <a:xfrm>
            <a:off x="5786446" y="1357298"/>
            <a:ext cx="3143272" cy="2286016"/>
          </a:xfrm>
          <a:prstGeom prst="wedgeEllipseCallout">
            <a:avLst>
              <a:gd name="adj1" fmla="val -64169"/>
              <a:gd name="adj2" fmla="val 18178"/>
            </a:avLst>
          </a:prstGeom>
          <a:solidFill>
            <a:srgbClr val="C00000">
              <a:alpha val="10000"/>
            </a:srgbClr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7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...mimochodom,</a:t>
            </a:r>
            <a:r>
              <a:rPr kumimoji="0" lang="sk-SK" sz="17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môžeš dostať aj jednotku, ak na konci prezentácie vylúštiš správne tajničku a budeš medzi tromi prvými.</a:t>
            </a:r>
            <a:endParaRPr kumimoji="0" lang="sk-SK" sz="17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620713"/>
            <a:ext cx="2357454" cy="1450965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prilba – velitelia          s chocholom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1513" name="Picture 9" descr="prilb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877050" y="3933825"/>
            <a:ext cx="1911350" cy="2557463"/>
          </a:xfrm>
          <a:noFill/>
          <a:ln/>
        </p:spPr>
      </p:pic>
      <p:pic>
        <p:nvPicPr>
          <p:cNvPr id="21514" name="Picture 10" descr="prilb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620713"/>
            <a:ext cx="33988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helmGmontm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4076700"/>
            <a:ext cx="6481763" cy="2162175"/>
          </a:xfrm>
          <a:noFill/>
          <a:ln/>
        </p:spPr>
      </p:pic>
      <p:pic>
        <p:nvPicPr>
          <p:cNvPr id="21519" name="Picture 15" descr="Bo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6453188"/>
            <a:ext cx="4762500" cy="180975"/>
          </a:xfrm>
          <a:prstGeom prst="rect">
            <a:avLst/>
          </a:prstGeom>
          <a:noFill/>
        </p:spPr>
      </p:pic>
      <p:pic>
        <p:nvPicPr>
          <p:cNvPr id="21520" name="Picture 16" descr="jazdecká pril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4913" y="620713"/>
            <a:ext cx="2763837" cy="3095625"/>
          </a:xfrm>
          <a:prstGeom prst="rect">
            <a:avLst/>
          </a:prstGeom>
          <a:noFill/>
        </p:spPr>
      </p:pic>
      <p:pic>
        <p:nvPicPr>
          <p:cNvPr id="21523" name="Picture 19" descr="imperial-roman-helmet-81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2133600"/>
            <a:ext cx="1450975" cy="1657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3000364" cy="3308353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spodný odev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tunica</a:t>
            </a:r>
            <a:endParaRPr lang="sk-SK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sk-SK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brnenie (náprsný pancier)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lorica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(krúžkové, lamelové, kožené)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1273" name="Picture 9" descr="lorica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981330" y="285728"/>
            <a:ext cx="2192337" cy="2187575"/>
          </a:xfrm>
          <a:noFill/>
          <a:ln/>
        </p:spPr>
      </p:pic>
      <p:pic>
        <p:nvPicPr>
          <p:cNvPr id="11274" name="Picture 10" descr="lorica-kozen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5" y="2589191"/>
            <a:ext cx="19621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hamata1i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242" y="4894241"/>
            <a:ext cx="2089150" cy="1643062"/>
          </a:xfrm>
          <a:prstGeom prst="rect">
            <a:avLst/>
          </a:prstGeom>
          <a:noFill/>
        </p:spPr>
      </p:pic>
      <p:pic>
        <p:nvPicPr>
          <p:cNvPr id="11278" name="Picture 14" descr="mailepunchriv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8317" y="4894241"/>
            <a:ext cx="23050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augustus-1lori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286380" y="285728"/>
            <a:ext cx="3521075" cy="4535488"/>
          </a:xfrm>
          <a:noFill/>
          <a:ln/>
        </p:spPr>
      </p:pic>
      <p:pic>
        <p:nvPicPr>
          <p:cNvPr id="11285" name="Picture 21" descr="Clothing_Roman_Tunic_M100042_1676"/>
          <p:cNvPicPr>
            <a:picLocks noChangeAspect="1" noChangeArrowheads="1"/>
          </p:cNvPicPr>
          <p:nvPr/>
        </p:nvPicPr>
        <p:blipFill>
          <a:blip r:embed="rId7"/>
          <a:srcRect l="7339" r="7339"/>
          <a:stretch>
            <a:fillRect/>
          </a:stretch>
        </p:blipFill>
        <p:spPr bwMode="auto">
          <a:xfrm>
            <a:off x="500034" y="4071942"/>
            <a:ext cx="184308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65175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Ako si zhotoviť rímske lamelové brnenie...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61446" name="Picture 6" descr="lorica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792000"/>
            <a:ext cx="4140215" cy="5767015"/>
          </a:xfrm>
          <a:noFill/>
          <a:ln w="19050">
            <a:solidFill>
              <a:srgbClr val="FF0000"/>
            </a:solidFill>
          </a:ln>
        </p:spPr>
      </p:pic>
      <p:sp>
        <p:nvSpPr>
          <p:cNvPr id="4" name="Obdĺžnik 3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cmpd="thinThick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2808287" cy="1736717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kožený opasok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cingulum</a:t>
            </a:r>
            <a:endParaRPr lang="sk-SK" sz="2400" dirty="0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nesmeli ho nosiť „bažanti“</a:t>
            </a:r>
            <a:endParaRPr lang="cs-CZ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3563" name="Picture 11" descr="cingulum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4652963"/>
            <a:ext cx="4870450" cy="1689100"/>
          </a:xfrm>
          <a:noFill/>
          <a:ln/>
        </p:spPr>
      </p:pic>
      <p:pic>
        <p:nvPicPr>
          <p:cNvPr id="23565" name="Picture 13" descr="cingulumx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549275"/>
            <a:ext cx="5842000" cy="1846263"/>
          </a:xfrm>
          <a:noFill/>
          <a:ln/>
        </p:spPr>
      </p:pic>
      <p:pic>
        <p:nvPicPr>
          <p:cNvPr id="23567" name="Picture 15" descr="cing3termina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36838"/>
            <a:ext cx="3678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cing3frogpl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36838"/>
            <a:ext cx="3054350" cy="1828800"/>
          </a:xfrm>
          <a:prstGeom prst="rect">
            <a:avLst/>
          </a:prstGeom>
          <a:noFill/>
        </p:spPr>
      </p:pic>
      <p:pic>
        <p:nvPicPr>
          <p:cNvPr id="23569" name="Picture 17" descr="cingulum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652963"/>
            <a:ext cx="38163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8" descr="cing2termina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2781300"/>
            <a:ext cx="1747837" cy="1671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4038600" cy="574675"/>
          </a:xfrm>
        </p:spPr>
        <p:txBody>
          <a:bodyPr/>
          <a:lstStyle/>
          <a:p>
            <a:r>
              <a:rPr lang="sk-SK" sz="2400">
                <a:solidFill>
                  <a:srgbClr val="FF3300"/>
                </a:solidFill>
                <a:latin typeface="Times New Roman" pitchFamily="18" charset="0"/>
              </a:rPr>
              <a:t>výstroj rímskeho legionára</a:t>
            </a:r>
            <a:endParaRPr lang="cs-CZ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46089" name="Picture 9" descr="sandal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4005263"/>
            <a:ext cx="2092325" cy="2232025"/>
          </a:xfrm>
          <a:noFill/>
          <a:ln/>
        </p:spPr>
      </p:pic>
      <p:pic>
        <p:nvPicPr>
          <p:cNvPr id="46093" name="Picture 13" descr="equipsudus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4176713" cy="2492375"/>
          </a:xfrm>
          <a:prstGeom prst="rect">
            <a:avLst/>
          </a:prstGeom>
          <a:noFill/>
        </p:spPr>
      </p:pic>
      <p:pic>
        <p:nvPicPr>
          <p:cNvPr id="46094" name="Picture 14" descr="equipsudusr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08050"/>
            <a:ext cx="4248150" cy="2478088"/>
          </a:xfrm>
          <a:prstGeom prst="rect">
            <a:avLst/>
          </a:prstGeom>
          <a:noFill/>
        </p:spPr>
      </p:pic>
      <p:pic>
        <p:nvPicPr>
          <p:cNvPr id="46096" name="Picture 16" descr="brne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088" y="3429000"/>
            <a:ext cx="1868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 descr="Roman_Fir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500438"/>
            <a:ext cx="1760538" cy="3052762"/>
          </a:xfrm>
          <a:prstGeom prst="rect">
            <a:avLst/>
          </a:prstGeom>
          <a:noFill/>
        </p:spPr>
      </p:pic>
      <p:pic>
        <p:nvPicPr>
          <p:cNvPr id="46099" name="Picture 19" descr="backp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395288" y="3716338"/>
            <a:ext cx="2254250" cy="2692400"/>
          </a:xfrm>
          <a:noFill/>
          <a:ln/>
        </p:spPr>
      </p:pic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23850" y="6346825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>
                <a:latin typeface="Times New Roman" pitchFamily="18" charset="0"/>
              </a:rPr>
              <a:t>batožina – okolo 30 kg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767263" y="6257925"/>
            <a:ext cx="165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>
                <a:latin typeface="Times New Roman" pitchFamily="18" charset="0"/>
              </a:rPr>
              <a:t>sandále -caligae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4572000" y="3429000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>
                <a:latin typeface="Times New Roman" pitchFamily="18" charset="0"/>
              </a:rPr>
              <a:t>„špongia“ – vojenský „toaletný papier“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V="1">
            <a:off x="5148263" y="2924175"/>
            <a:ext cx="360362" cy="5762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4643438" y="476250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>
                <a:latin typeface="Times New Roman" pitchFamily="18" charset="0"/>
              </a:rPr>
              <a:t>kôl na postavenie obrannej palisády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H="1">
            <a:off x="6227763" y="765175"/>
            <a:ext cx="144462" cy="3603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1" y="620713"/>
            <a:ext cx="2630518" cy="2022469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štít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scutum</a:t>
            </a:r>
            <a:endParaRPr lang="sk-SK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jazdci – okrúhly</a:t>
            </a: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pešiaci – oválny, hranatý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7656" name="Picture 8" descr="oval scut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92950" y="692150"/>
            <a:ext cx="1639888" cy="2619375"/>
          </a:xfrm>
          <a:noFill/>
          <a:ln/>
        </p:spPr>
      </p:pic>
      <p:pic>
        <p:nvPicPr>
          <p:cNvPr id="27657" name="Picture 9" descr="roman_shiel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836613"/>
            <a:ext cx="1419225" cy="2476500"/>
          </a:xfrm>
          <a:noFill/>
          <a:ln/>
        </p:spPr>
      </p:pic>
      <p:pic>
        <p:nvPicPr>
          <p:cNvPr id="27658" name="Picture 10" descr="scut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644900"/>
            <a:ext cx="3065463" cy="2747963"/>
          </a:xfrm>
          <a:prstGeom prst="rect">
            <a:avLst/>
          </a:prstGeom>
          <a:noFill/>
        </p:spPr>
      </p:pic>
      <p:pic>
        <p:nvPicPr>
          <p:cNvPr id="27661" name="Picture 13" descr="scutum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3670300"/>
            <a:ext cx="151288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kalkrie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644900"/>
            <a:ext cx="3671888" cy="2759075"/>
          </a:xfrm>
          <a:prstGeom prst="rect">
            <a:avLst/>
          </a:prstGeom>
          <a:noFill/>
        </p:spPr>
      </p:pic>
      <p:pic>
        <p:nvPicPr>
          <p:cNvPr id="27666" name="Picture 18" descr="ParmaRoundShiel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765175"/>
            <a:ext cx="2520950" cy="2520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500042"/>
            <a:ext cx="8215369" cy="79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korytnačka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testudo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, obranná formácia vojenskej jednotky</a:t>
            </a:r>
            <a:endParaRPr lang="cs-CZ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9703" name="Picture 7" descr="testu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412875"/>
            <a:ext cx="6564312" cy="4427538"/>
          </a:xfr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  <p:pic>
        <p:nvPicPr>
          <p:cNvPr id="29704" name="Picture 8" descr="Bo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6453188"/>
            <a:ext cx="4762500" cy="180975"/>
          </a:xfrm>
          <a:prstGeom prst="rect">
            <a:avLst/>
          </a:prstGeom>
          <a:noFill/>
        </p:spPr>
      </p:pic>
      <p:pic>
        <p:nvPicPr>
          <p:cNvPr id="29705" name="Picture 9" descr="eagle-spq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000108"/>
            <a:ext cx="1446213" cy="922338"/>
          </a:xfrm>
          <a:prstGeom prst="rect">
            <a:avLst/>
          </a:prstGeom>
          <a:noFill/>
        </p:spPr>
      </p:pic>
      <p:pic>
        <p:nvPicPr>
          <p:cNvPr id="29706" name="Picture 10" descr="legionay_with_pil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5949950"/>
            <a:ext cx="685800" cy="685800"/>
          </a:xfrm>
          <a:prstGeom prst="rect">
            <a:avLst/>
          </a:prstGeom>
          <a:noFill/>
        </p:spPr>
      </p:pic>
      <p:pic>
        <p:nvPicPr>
          <p:cNvPr id="29707" name="Picture 11" descr="mercena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6021388"/>
            <a:ext cx="685800" cy="685800"/>
          </a:xfrm>
          <a:prstGeom prst="rect">
            <a:avLst/>
          </a:prstGeom>
          <a:noFill/>
        </p:spPr>
      </p:pic>
      <p:pic>
        <p:nvPicPr>
          <p:cNvPr id="29708" name="Picture 12" descr="mercena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6021388"/>
            <a:ext cx="685800" cy="685800"/>
          </a:xfrm>
          <a:prstGeom prst="rect">
            <a:avLst/>
          </a:prstGeom>
          <a:noFill/>
        </p:spPr>
      </p:pic>
      <p:pic>
        <p:nvPicPr>
          <p:cNvPr id="29709" name="Picture 13" descr="mercena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6021388"/>
            <a:ext cx="685800" cy="685800"/>
          </a:xfrm>
          <a:prstGeom prst="rect">
            <a:avLst/>
          </a:prstGeom>
          <a:noFill/>
        </p:spPr>
      </p:pic>
      <p:pic>
        <p:nvPicPr>
          <p:cNvPr id="29710" name="Picture 14" descr="legionay_with_pil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949950"/>
            <a:ext cx="685800" cy="685800"/>
          </a:xfrm>
          <a:prstGeom prst="rect">
            <a:avLst/>
          </a:prstGeom>
          <a:noFill/>
        </p:spPr>
      </p:pic>
      <p:pic>
        <p:nvPicPr>
          <p:cNvPr id="29711" name="Picture 15" descr="legionay_with_pil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594995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5759450" cy="576262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krátky meč (okolo 80 cm)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gladius</a:t>
            </a:r>
            <a:endParaRPr lang="cs-CZ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9464" name="Picture 8" descr="Gladi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052513"/>
            <a:ext cx="3481387" cy="2246312"/>
          </a:xfrm>
          <a:noFill/>
          <a:ln/>
        </p:spPr>
      </p:pic>
      <p:pic>
        <p:nvPicPr>
          <p:cNvPr id="19465" name="Picture 9" descr="gladiu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3500438"/>
            <a:ext cx="2625725" cy="3024187"/>
          </a:xfrm>
          <a:noFill/>
          <a:ln/>
        </p:spPr>
      </p:pic>
      <p:pic>
        <p:nvPicPr>
          <p:cNvPr id="19467" name="Picture 11" descr="Gladius_Sword_Hi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5689600" cy="2944812"/>
          </a:xfrm>
          <a:prstGeom prst="rect">
            <a:avLst/>
          </a:prstGeom>
          <a:noFill/>
        </p:spPr>
      </p:pic>
      <p:pic>
        <p:nvPicPr>
          <p:cNvPr id="19468" name="Picture 12" descr="Gladius_Sword_w-St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81075"/>
            <a:ext cx="4826000" cy="2352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3024187" cy="1036638"/>
          </a:xfrm>
        </p:spPr>
        <p:txBody>
          <a:bodyPr/>
          <a:lstStyle/>
          <a:p>
            <a:r>
              <a:rPr lang="sk-SK" sz="2800" dirty="0">
                <a:solidFill>
                  <a:srgbClr val="FF3300"/>
                </a:solidFill>
                <a:latin typeface="Times New Roman" pitchFamily="18" charset="0"/>
              </a:rPr>
              <a:t>dýka – </a:t>
            </a:r>
            <a:r>
              <a:rPr lang="sk-SK" sz="2800" dirty="0" err="1">
                <a:solidFill>
                  <a:schemeClr val="accent2"/>
                </a:solidFill>
                <a:latin typeface="Times New Roman" pitchFamily="18" charset="0"/>
              </a:rPr>
              <a:t>pugio</a:t>
            </a:r>
            <a:endParaRPr lang="cs-CZ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5608" name="Picture 8" descr="pugio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333375"/>
            <a:ext cx="3719513" cy="3011488"/>
          </a:xfrm>
          <a:noFill/>
          <a:ln/>
        </p:spPr>
      </p:pic>
      <p:pic>
        <p:nvPicPr>
          <p:cNvPr id="25609" name="Picture 9" descr="pugio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692150"/>
            <a:ext cx="1428750" cy="2259013"/>
          </a:xfrm>
          <a:noFill/>
          <a:ln/>
        </p:spPr>
      </p:pic>
      <p:pic>
        <p:nvPicPr>
          <p:cNvPr id="25610" name="Picture 10" descr="pugio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429000"/>
            <a:ext cx="5354638" cy="3024188"/>
          </a:xfrm>
          <a:prstGeom prst="rect">
            <a:avLst/>
          </a:prstGeom>
          <a:noFill/>
        </p:spPr>
      </p:pic>
      <p:pic>
        <p:nvPicPr>
          <p:cNvPr id="25611" name="Picture 11" descr="pugi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73238"/>
            <a:ext cx="3071813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5905500" cy="720725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oštep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pilum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kopija –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hasta</a:t>
            </a:r>
            <a:endParaRPr lang="cs-CZ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1752" name="Picture 8" descr="pil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3357563"/>
            <a:ext cx="2144713" cy="3167062"/>
          </a:xfrm>
          <a:noFill/>
          <a:ln/>
        </p:spPr>
      </p:pic>
      <p:pic>
        <p:nvPicPr>
          <p:cNvPr id="31753" name="Picture 9" descr="zbrane-pilu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72225" y="260350"/>
            <a:ext cx="2403475" cy="2962275"/>
          </a:xfr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  <p:pic>
        <p:nvPicPr>
          <p:cNvPr id="31754" name="Picture 10" descr="pil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565400"/>
            <a:ext cx="4032250" cy="3908425"/>
          </a:xfrm>
          <a:prstGeom prst="rect">
            <a:avLst/>
          </a:prstGeom>
          <a:noFill/>
        </p:spPr>
      </p:pic>
      <p:pic>
        <p:nvPicPr>
          <p:cNvPr id="31757" name="Picture 13" descr="Roman_soldie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89363"/>
            <a:ext cx="1003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pilumhea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135063"/>
            <a:ext cx="5400675" cy="1241425"/>
          </a:xfrm>
          <a:prstGeom prst="rect">
            <a:avLst/>
          </a:prstGeom>
          <a:noFill/>
        </p:spPr>
      </p:pic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076825" y="62071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476250"/>
            <a:ext cx="7959755" cy="2185988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armáda bola azda najdôležitejšou zložkou moci a slávy viac ako 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tisícročnej Rímskej ríše</a:t>
            </a:r>
            <a:endParaRPr lang="sk-SK" sz="2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preto jej rímski králi, konzuli a neskôr i cisári venovali mimoriadnu pozornosť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4104" name="Picture 8" descr="koho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260350"/>
            <a:ext cx="609600" cy="2867025"/>
          </a:xfrm>
          <a:prstGeom prst="rect">
            <a:avLst/>
          </a:prstGeom>
          <a:noFill/>
        </p:spPr>
      </p:pic>
      <p:pic>
        <p:nvPicPr>
          <p:cNvPr id="4109" name="Picture 13" descr="RomanEmp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420938"/>
            <a:ext cx="5256212" cy="3937000"/>
          </a:xfr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  <p:pic>
        <p:nvPicPr>
          <p:cNvPr id="4111" name="Picture 15" descr="Bo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6453188"/>
            <a:ext cx="4762500" cy="180975"/>
          </a:xfrm>
          <a:prstGeom prst="rect">
            <a:avLst/>
          </a:prstGeom>
          <a:noFill/>
        </p:spPr>
      </p:pic>
      <p:pic>
        <p:nvPicPr>
          <p:cNvPr id="4112" name="Picture 16" descr="caes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071942"/>
            <a:ext cx="2286000" cy="2228850"/>
          </a:xfrm>
          <a:prstGeom prst="rect">
            <a:avLst/>
          </a:prstGeom>
          <a:noFill/>
        </p:spPr>
      </p:pic>
      <p:pic>
        <p:nvPicPr>
          <p:cNvPr id="4113" name="Picture 17" descr="legatus legioni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060575"/>
            <a:ext cx="2441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981075"/>
            <a:ext cx="3794155" cy="1519231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vojenské stroje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tormenta</a:t>
            </a:r>
            <a:endParaRPr lang="sk-SK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katapult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onager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(divoký somár)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3802" name="Picture 10" descr="onager-sup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908050"/>
            <a:ext cx="4432300" cy="2844800"/>
          </a:xfr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  <p:pic>
        <p:nvPicPr>
          <p:cNvPr id="33805" name="Picture 13" descr="roman_catap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724400"/>
            <a:ext cx="1571625" cy="1333500"/>
          </a:xfrm>
          <a:prstGeom prst="rect">
            <a:avLst/>
          </a:prstGeom>
          <a:noFill/>
        </p:spPr>
      </p:pic>
      <p:pic>
        <p:nvPicPr>
          <p:cNvPr id="33806" name="Picture 14" descr="onag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76700"/>
            <a:ext cx="3330575" cy="2049463"/>
          </a:xfrm>
          <a:prstGeom prst="rect">
            <a:avLst/>
          </a:prstGeo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33808" name="Picture 16" descr="onager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580063" y="4005263"/>
            <a:ext cx="3182937" cy="2120900"/>
          </a:xfr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4038600" cy="1800225"/>
          </a:xfrm>
        </p:spPr>
        <p:txBody>
          <a:bodyPr/>
          <a:lstStyle/>
          <a:p>
            <a:r>
              <a:rPr lang="sk-SK" sz="2800" dirty="0">
                <a:solidFill>
                  <a:srgbClr val="FF3300"/>
                </a:solidFill>
                <a:latin typeface="Times New Roman" pitchFamily="18" charset="0"/>
              </a:rPr>
              <a:t>katapult – </a:t>
            </a:r>
            <a:r>
              <a:rPr lang="sk-SK" sz="2800" dirty="0" err="1">
                <a:solidFill>
                  <a:schemeClr val="accent2"/>
                </a:solidFill>
                <a:latin typeface="Times New Roman" pitchFamily="18" charset="0"/>
              </a:rPr>
              <a:t>ballista</a:t>
            </a:r>
            <a:endParaRPr lang="cs-CZ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5853" name="Picture 13" descr="ballista-animated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268413"/>
            <a:ext cx="2160587" cy="2068512"/>
          </a:xfrm>
          <a:noFill/>
          <a:ln/>
        </p:spPr>
      </p:pic>
      <p:pic>
        <p:nvPicPr>
          <p:cNvPr id="35855" name="Picture 15" descr="Roman_spear_catap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773238"/>
            <a:ext cx="1333500" cy="1333500"/>
          </a:xfrm>
          <a:prstGeom prst="rect">
            <a:avLst/>
          </a:prstGeom>
          <a:noFill/>
        </p:spPr>
      </p:pic>
      <p:pic>
        <p:nvPicPr>
          <p:cNvPr id="35856" name="Picture 16" descr="ballista-sold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429000"/>
            <a:ext cx="3021012" cy="3021013"/>
          </a:xfrm>
          <a:prstGeom prst="rect">
            <a:avLst/>
          </a:prstGeom>
          <a:noFill/>
        </p:spPr>
      </p:pic>
      <p:pic>
        <p:nvPicPr>
          <p:cNvPr id="35861" name="Picture 21" descr="balistafi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765175"/>
            <a:ext cx="3390900" cy="2700338"/>
          </a:xfrm>
          <a:noFill/>
          <a:ln/>
        </p:spPr>
      </p:pic>
      <p:pic>
        <p:nvPicPr>
          <p:cNvPr id="35862" name="Picture 22" descr="balistamov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860800"/>
            <a:ext cx="39909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23" descr="pasi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6453188"/>
            <a:ext cx="7937500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476250"/>
            <a:ext cx="3001991" cy="1008063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rímske </a:t>
            </a:r>
            <a:r>
              <a:rPr lang="sk-SK" sz="2400" dirty="0" err="1">
                <a:solidFill>
                  <a:srgbClr val="FF3300"/>
                </a:solidFill>
                <a:latin typeface="Times New Roman" pitchFamily="18" charset="0"/>
              </a:rPr>
              <a:t>obliehacie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stroje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7896" name="Picture 8" descr="baranidl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404813"/>
            <a:ext cx="3717925" cy="1597025"/>
          </a:xfr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  <p:pic>
        <p:nvPicPr>
          <p:cNvPr id="37897" name="Picture 9" descr="utocna-bud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4797425"/>
            <a:ext cx="3678237" cy="1598613"/>
          </a:xfrm>
          <a:noFill/>
          <a:ln w="38100" cap="flat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  <p:pic>
        <p:nvPicPr>
          <p:cNvPr id="37898" name="Picture 10" descr="utocna_ve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773238"/>
            <a:ext cx="3062287" cy="4465637"/>
          </a:xfrm>
          <a:prstGeom prst="rect">
            <a:avLst/>
          </a:prstGeo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37900" name="Picture 12" descr="arietefi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2150" y="2205038"/>
            <a:ext cx="3689350" cy="2222500"/>
          </a:xfrm>
          <a:prstGeom prst="rect">
            <a:avLst/>
          </a:prstGeo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84213" y="6237288"/>
            <a:ext cx="2281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600">
                <a:latin typeface="Times New Roman" pitchFamily="18" charset="0"/>
              </a:rPr>
              <a:t>útočná veža – okolo 20 m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427538" y="4437063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600">
                <a:latin typeface="Times New Roman" pitchFamily="18" charset="0"/>
              </a:rPr>
              <a:t>baranidlo - aries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427538" y="6381750"/>
            <a:ext cx="2044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600">
                <a:latin typeface="Times New Roman" pitchFamily="18" charset="0"/>
              </a:rPr>
              <a:t>útočný domček - vinea</a:t>
            </a:r>
            <a:endParaRPr lang="cs-CZ" sz="1600">
              <a:latin typeface="Times New Roman" pitchFamily="18" charset="0"/>
            </a:endParaRPr>
          </a:p>
        </p:txBody>
      </p:sp>
      <p:pic>
        <p:nvPicPr>
          <p:cNvPr id="37905" name="Picture 17" descr="Roman_Soldie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85728"/>
            <a:ext cx="1069975" cy="1368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7848600" cy="647700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rímsky vojenský tábor –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castrum</a:t>
            </a:r>
            <a:endParaRPr lang="cs-CZ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8139" name="Picture 11" descr="biriciana_kastell_rek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981075"/>
            <a:ext cx="3678237" cy="2738438"/>
          </a:xfrm>
          <a:noFill/>
          <a:ln/>
        </p:spPr>
      </p:pic>
      <p:pic>
        <p:nvPicPr>
          <p:cNvPr id="48140" name="Picture 12" descr="camp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981075"/>
            <a:ext cx="4248150" cy="3119438"/>
          </a:xfrm>
          <a:noFill/>
          <a:ln/>
        </p:spPr>
      </p:pic>
      <p:pic>
        <p:nvPicPr>
          <p:cNvPr id="48142" name="Picture 14" descr="arc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6021388"/>
            <a:ext cx="685800" cy="685800"/>
          </a:xfrm>
          <a:prstGeom prst="rect">
            <a:avLst/>
          </a:prstGeom>
          <a:noFill/>
        </p:spPr>
      </p:pic>
      <p:pic>
        <p:nvPicPr>
          <p:cNvPr id="48143" name="Picture 15" descr="legionay_with_pil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949950"/>
            <a:ext cx="685800" cy="685800"/>
          </a:xfrm>
          <a:prstGeom prst="rect">
            <a:avLst/>
          </a:prstGeom>
          <a:noFill/>
        </p:spPr>
      </p:pic>
      <p:pic>
        <p:nvPicPr>
          <p:cNvPr id="48144" name="Picture 16" descr="mercena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6021388"/>
            <a:ext cx="685800" cy="685800"/>
          </a:xfrm>
          <a:prstGeom prst="rect">
            <a:avLst/>
          </a:prstGeom>
          <a:noFill/>
        </p:spPr>
      </p:pic>
      <p:pic>
        <p:nvPicPr>
          <p:cNvPr id="48145" name="Picture 17" descr="pratori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6021388"/>
            <a:ext cx="685800" cy="685800"/>
          </a:xfrm>
          <a:prstGeom prst="rect">
            <a:avLst/>
          </a:prstGeom>
          <a:noFill/>
        </p:spPr>
      </p:pic>
      <p:pic>
        <p:nvPicPr>
          <p:cNvPr id="48153" name="Picture 25" descr="castra_cross_big"/>
          <p:cNvPicPr>
            <a:picLocks noChangeAspect="1" noChangeArrowheads="1"/>
          </p:cNvPicPr>
          <p:nvPr/>
        </p:nvPicPr>
        <p:blipFill>
          <a:blip r:embed="rId8"/>
          <a:srcRect b="3992"/>
          <a:stretch>
            <a:fillRect/>
          </a:stretch>
        </p:blipFill>
        <p:spPr bwMode="auto">
          <a:xfrm>
            <a:off x="611188" y="4221163"/>
            <a:ext cx="27368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30" descr="Castra1"/>
          <p:cNvPicPr>
            <a:picLocks noChangeAspect="1" noChangeArrowheads="1"/>
          </p:cNvPicPr>
          <p:nvPr/>
        </p:nvPicPr>
        <p:blipFill>
          <a:blip r:embed="rId9"/>
          <a:srcRect r="9596"/>
          <a:stretch>
            <a:fillRect/>
          </a:stretch>
        </p:blipFill>
        <p:spPr bwMode="auto">
          <a:xfrm>
            <a:off x="5867400" y="3933825"/>
            <a:ext cx="2343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3635375" y="4724400"/>
            <a:ext cx="2232025" cy="1735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>
                <a:latin typeface="Times New Roman" pitchFamily="18" charset="0"/>
              </a:rPr>
              <a:t>1. Principia </a:t>
            </a:r>
          </a:p>
          <a:p>
            <a:r>
              <a:rPr lang="cs-CZ" sz="1200">
                <a:latin typeface="Times New Roman" pitchFamily="18" charset="0"/>
              </a:rPr>
              <a:t>2. Via Praetoria </a:t>
            </a:r>
          </a:p>
          <a:p>
            <a:r>
              <a:rPr lang="cs-CZ" sz="1200">
                <a:latin typeface="Times New Roman" pitchFamily="18" charset="0"/>
              </a:rPr>
              <a:t>3. Via Principalis </a:t>
            </a:r>
          </a:p>
          <a:p>
            <a:r>
              <a:rPr lang="cs-CZ" sz="1200">
                <a:latin typeface="Times New Roman" pitchFamily="18" charset="0"/>
              </a:rPr>
              <a:t>4. Porta Principalis Dextra   (pravá brána)</a:t>
            </a:r>
          </a:p>
          <a:p>
            <a:r>
              <a:rPr lang="cs-CZ" sz="1200">
                <a:latin typeface="Times New Roman" pitchFamily="18" charset="0"/>
              </a:rPr>
              <a:t>5. Porta Praetoria (hlavná brána) </a:t>
            </a:r>
          </a:p>
          <a:p>
            <a:r>
              <a:rPr lang="cs-CZ" sz="1200">
                <a:latin typeface="Times New Roman" pitchFamily="18" charset="0"/>
              </a:rPr>
              <a:t>6. Porta Principalis Sinistra (ľavá brána)</a:t>
            </a:r>
          </a:p>
          <a:p>
            <a:r>
              <a:rPr lang="cs-CZ" sz="1200">
                <a:latin typeface="Times New Roman" pitchFamily="18" charset="0"/>
              </a:rPr>
              <a:t>7. Porta Decumana (zadná brána)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333375"/>
            <a:ext cx="6985000" cy="93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obliehanie keltského </a:t>
            </a:r>
            <a:r>
              <a:rPr lang="sk-SK" sz="2400" dirty="0" err="1">
                <a:solidFill>
                  <a:srgbClr val="FF3300"/>
                </a:solidFill>
                <a:latin typeface="Times New Roman" pitchFamily="18" charset="0"/>
              </a:rPr>
              <a:t>oppida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(mesta)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Alesie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v Galii Caesarom v roku 52 pred Kr.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9944" name="Picture 8" descr="ale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268413"/>
            <a:ext cx="7091363" cy="3683000"/>
          </a:xfrm>
          <a:noFill/>
          <a:ln/>
        </p:spPr>
      </p:pic>
      <p:pic>
        <p:nvPicPr>
          <p:cNvPr id="39950" name="Picture 14" descr="celtic warri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013325"/>
            <a:ext cx="11795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 descr="latene cel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5011738"/>
            <a:ext cx="223202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ce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013325"/>
            <a:ext cx="12604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7" descr="celtic-w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375" y="5011738"/>
            <a:ext cx="20161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19" descr="Musshop0-Legion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7213" y="260350"/>
            <a:ext cx="763587" cy="1439863"/>
          </a:xfrm>
          <a:prstGeom prst="rect">
            <a:avLst/>
          </a:prstGeom>
          <a:noFill/>
        </p:spPr>
      </p:pic>
      <p:pic>
        <p:nvPicPr>
          <p:cNvPr id="39960" name="Picture 24" descr="Musshop0-Legion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60350"/>
            <a:ext cx="749300" cy="1439863"/>
          </a:xfrm>
          <a:prstGeom prst="rect">
            <a:avLst/>
          </a:prstGeom>
          <a:noFill/>
        </p:spPr>
      </p:pic>
      <p:pic>
        <p:nvPicPr>
          <p:cNvPr id="39962" name="Picture 26" descr="Musshop0-Legion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5229225"/>
            <a:ext cx="763588" cy="1439863"/>
          </a:xfrm>
          <a:prstGeom prst="rect">
            <a:avLst/>
          </a:prstGeom>
          <a:noFill/>
        </p:spPr>
      </p:pic>
      <p:pic>
        <p:nvPicPr>
          <p:cNvPr id="39963" name="Picture 27" descr="Musshop0-Legion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5229225"/>
            <a:ext cx="749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30" descr="caltrop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3357563"/>
            <a:ext cx="2089150" cy="1568450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059113" y="4508500"/>
            <a:ext cx="26717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>
                <a:solidFill>
                  <a:schemeClr val="bg1"/>
                </a:solidFill>
                <a:latin typeface="Times New Roman" pitchFamily="18" charset="0"/>
              </a:rPr>
              <a:t>„ľaliový kvet“ - nabodávač</a:t>
            </a:r>
            <a:endParaRPr lang="cs-CZ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968" name="Picture 32" descr="alesi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1268413"/>
            <a:ext cx="7132638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0" name="Picture 34" descr="Alesia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2988" y="1268413"/>
            <a:ext cx="4895850" cy="3700462"/>
          </a:xfrm>
          <a:prstGeom prst="rect">
            <a:avLst/>
          </a:prstGeom>
          <a:noFill/>
        </p:spPr>
      </p:pic>
      <p:pic>
        <p:nvPicPr>
          <p:cNvPr id="39971" name="Picture 35" descr="vercingetorix_mille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27763" y="1268413"/>
            <a:ext cx="1782762" cy="3671887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6143636" y="1000108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/>
              <a:t>Vercingetorix</a:t>
            </a:r>
            <a:endParaRPr lang="sk-SK" sz="1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7" grpId="0"/>
      <p:bldP spid="39967" grpId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Avaricum_westpoint_july_2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58950"/>
            <a:ext cx="8148638" cy="4865688"/>
          </a:xfrm>
          <a:noFill/>
          <a:ln/>
        </p:spPr>
      </p:pic>
      <p:pic>
        <p:nvPicPr>
          <p:cNvPr id="41992" name="Picture 8" descr="armed_cel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33375"/>
            <a:ext cx="13922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7058025" cy="1008063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obliehanie keltského </a:t>
            </a:r>
            <a:r>
              <a:rPr lang="sk-SK" sz="2400" dirty="0" err="1">
                <a:solidFill>
                  <a:srgbClr val="FF3300"/>
                </a:solidFill>
                <a:latin typeface="Times New Roman" pitchFamily="18" charset="0"/>
              </a:rPr>
              <a:t>oppida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(mesta)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Avarica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v Galii Caesarom v roku 52 pred Kr.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08" y="214290"/>
            <a:ext cx="4679950" cy="620713"/>
          </a:xfrm>
        </p:spPr>
        <p:txBody>
          <a:bodyPr/>
          <a:lstStyle/>
          <a:p>
            <a:r>
              <a:rPr lang="sk-SK" sz="3200" dirty="0">
                <a:solidFill>
                  <a:schemeClr val="accent2"/>
                </a:solidFill>
                <a:latin typeface="Times New Roman" pitchFamily="18" charset="0"/>
              </a:rPr>
              <a:t>Zopakujme si...</a:t>
            </a:r>
            <a:endParaRPr lang="cs-CZ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3106728" cy="1590669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Z čoho pozostávala výzbroj a výstroj rímskeho vojaka – legionára?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8377" name="Picture 9" descr="nak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268413"/>
            <a:ext cx="3000375" cy="5000625"/>
          </a:xfrm>
          <a:noFill/>
          <a:ln/>
        </p:spPr>
      </p:pic>
      <p:pic>
        <p:nvPicPr>
          <p:cNvPr id="58378" name="Picture 10" descr="prilb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81075"/>
            <a:ext cx="1158875" cy="1052513"/>
          </a:xfrm>
          <a:prstGeom prst="rect">
            <a:avLst/>
          </a:prstGeom>
          <a:noFill/>
        </p:spPr>
      </p:pic>
      <p:pic>
        <p:nvPicPr>
          <p:cNvPr id="58379" name="Picture 11" descr="tunica-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276475"/>
            <a:ext cx="885825" cy="1196975"/>
          </a:xfrm>
          <a:prstGeom prst="rect">
            <a:avLst/>
          </a:prstGeom>
          <a:noFill/>
        </p:spPr>
      </p:pic>
      <p:pic>
        <p:nvPicPr>
          <p:cNvPr id="58381" name="Picture 13" descr="pugi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781300"/>
            <a:ext cx="1079500" cy="1704975"/>
          </a:xfrm>
          <a:prstGeom prst="rect">
            <a:avLst/>
          </a:prstGeom>
          <a:noFill/>
        </p:spPr>
      </p:pic>
      <p:pic>
        <p:nvPicPr>
          <p:cNvPr id="58382" name="Picture 14" descr="cingulum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644900"/>
            <a:ext cx="2303463" cy="1158875"/>
          </a:xfrm>
          <a:prstGeom prst="rect">
            <a:avLst/>
          </a:prstGeom>
          <a:noFill/>
        </p:spPr>
      </p:pic>
      <p:pic>
        <p:nvPicPr>
          <p:cNvPr id="58383" name="Picture 15" descr="gladius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836613"/>
            <a:ext cx="1571625" cy="1809750"/>
          </a:xfrm>
          <a:prstGeom prst="rect">
            <a:avLst/>
          </a:prstGeom>
          <a:noFill/>
        </p:spPr>
      </p:pic>
      <p:pic>
        <p:nvPicPr>
          <p:cNvPr id="58384" name="Picture 16" descr="roman_shiel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4581525"/>
            <a:ext cx="1114425" cy="1944688"/>
          </a:xfrm>
          <a:prstGeom prst="rect">
            <a:avLst/>
          </a:prstGeom>
          <a:noFill/>
        </p:spPr>
      </p:pic>
      <p:pic>
        <p:nvPicPr>
          <p:cNvPr id="58385" name="Picture 17" descr="spe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2708275"/>
            <a:ext cx="257175" cy="3810000"/>
          </a:xfrm>
          <a:prstGeom prst="rect">
            <a:avLst/>
          </a:prstGeom>
          <a:noFill/>
        </p:spPr>
      </p:pic>
      <p:pic>
        <p:nvPicPr>
          <p:cNvPr id="58386" name="Picture 18" descr="sandale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5157788"/>
            <a:ext cx="1281112" cy="1366837"/>
          </a:xfrm>
          <a:prstGeom prst="rect">
            <a:avLst/>
          </a:prstGeom>
          <a:noFill/>
        </p:spPr>
      </p:pic>
      <p:pic>
        <p:nvPicPr>
          <p:cNvPr id="58387" name="Picture 19" descr="backpac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00338" y="4868863"/>
            <a:ext cx="1447800" cy="1728787"/>
          </a:xfrm>
          <a:prstGeom prst="rect">
            <a:avLst/>
          </a:prstGeom>
          <a:noFill/>
        </p:spPr>
      </p:pic>
      <p:pic>
        <p:nvPicPr>
          <p:cNvPr id="58388" name="Picture 20" descr="spe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2708275"/>
            <a:ext cx="257175" cy="3810000"/>
          </a:xfrm>
          <a:prstGeom prst="rect">
            <a:avLst/>
          </a:prstGeom>
          <a:noFill/>
        </p:spPr>
      </p:pic>
      <p:pic>
        <p:nvPicPr>
          <p:cNvPr id="58389" name="Picture 21" descr="lorica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413" y="2133600"/>
            <a:ext cx="1441450" cy="1438275"/>
          </a:xfrm>
          <a:prstGeom prst="rect">
            <a:avLst/>
          </a:prstGeom>
          <a:noFill/>
        </p:spPr>
      </p:pic>
      <p:pic>
        <p:nvPicPr>
          <p:cNvPr id="58391" name="Picture 23" descr="centur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1188" y="3789363"/>
            <a:ext cx="1819275" cy="2735262"/>
          </a:xfrm>
          <a:prstGeom prst="rect">
            <a:avLst/>
          </a:prstGeom>
          <a:noFill/>
        </p:spPr>
      </p:pic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592138" y="6451600"/>
            <a:ext cx="121285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400">
                <a:latin typeface="Times New Roman" pitchFamily="18" charset="0"/>
              </a:rPr>
              <a:t>vyznamenania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1042988" y="5734050"/>
            <a:ext cx="1223962" cy="744538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 build="p"/>
      <p:bldP spid="58394" grpId="0"/>
      <p:bldP spid="583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108000" y="108000"/>
            <a:ext cx="8929718" cy="6643710"/>
          </a:xfrm>
          <a:prstGeom prst="rect">
            <a:avLst/>
          </a:prstGeom>
          <a:noFill/>
          <a:ln cmpd="thinThick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13" name="Obrázek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5357826"/>
            <a:ext cx="999222" cy="1285884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428596" y="857233"/>
          <a:ext cx="6858050" cy="4714911"/>
        </p:xfrm>
        <a:graphic>
          <a:graphicData uri="http://schemas.openxmlformats.org/drawingml/2006/table">
            <a:tbl>
              <a:tblPr/>
              <a:tblGrid>
                <a:gridCol w="57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387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8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857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 bwMode="auto">
          <a:xfrm rot="5400000">
            <a:off x="2751125" y="609752"/>
            <a:ext cx="50006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ovéPole 17"/>
          <p:cNvSpPr txBox="1"/>
          <p:nvPr/>
        </p:nvSpPr>
        <p:spPr>
          <a:xfrm>
            <a:off x="500034" y="92867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Chudobní Rimania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428992" y="1500174"/>
            <a:ext cx="512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Vrchný veliteľ rímskej armády v období cisárstva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29058" y="2000240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Nemal právo nosiť zbraň, nemohol byť vojakom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571868" y="251775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Rímska číslica 5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929058" y="3000372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Základná vojenská jednotka rímskej armády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215074" y="357187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Kartáginský vojvodca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228000" y="410175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Gaius</a:t>
            </a:r>
            <a:r>
              <a:rPr lang="sk-SK" dirty="0"/>
              <a:t> </a:t>
            </a:r>
            <a:r>
              <a:rPr lang="sk-SK" dirty="0" err="1"/>
              <a:t>Julius</a:t>
            </a:r>
            <a:r>
              <a:rPr lang="sk-SK" dirty="0"/>
              <a:t>  . . . . . 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643438" y="460575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Rímsky meč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076861" y="5143512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Časť výstroje, ktorú nemohli</a:t>
            </a:r>
          </a:p>
          <a:p>
            <a:r>
              <a:rPr lang="sk-SK" dirty="0"/>
              <a:t> nosiť bažanti, nováčikovia</a:t>
            </a:r>
          </a:p>
        </p:txBody>
      </p:sp>
      <p:graphicFrame>
        <p:nvGraphicFramePr>
          <p:cNvPr id="30" name="Tabulka 29"/>
          <p:cNvGraphicFramePr>
            <a:graphicFrameLocks noGrp="1"/>
          </p:cNvGraphicFramePr>
          <p:nvPr/>
        </p:nvGraphicFramePr>
        <p:xfrm>
          <a:off x="428596" y="857232"/>
          <a:ext cx="6858050" cy="4714911"/>
        </p:xfrm>
        <a:graphic>
          <a:graphicData uri="http://schemas.openxmlformats.org/drawingml/2006/table">
            <a:tbl>
              <a:tblPr/>
              <a:tblGrid>
                <a:gridCol w="57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2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387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8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TextovéPole 30"/>
          <p:cNvSpPr txBox="1"/>
          <p:nvPr/>
        </p:nvSpPr>
        <p:spPr>
          <a:xfrm>
            <a:off x="3786182" y="6286520"/>
            <a:ext cx="423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Pripravil pre Vás Mgr. </a:t>
            </a:r>
            <a:r>
              <a:rPr lang="sk-SK" dirty="0" err="1"/>
              <a:t>Večerík</a:t>
            </a:r>
            <a:r>
              <a:rPr lang="sk-SK" dirty="0"/>
              <a:t> Branislav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72009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spočiatku mohli byť vojakmi len slobodní občania</a:t>
            </a:r>
          </a:p>
          <a:p>
            <a:pPr>
              <a:lnSpc>
                <a:spcPct val="80000"/>
              </a:lnSpc>
            </a:pP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otrok nebol hodný nosiť zbraň</a:t>
            </a:r>
          </a:p>
          <a:p>
            <a:pPr>
              <a:lnSpc>
                <a:spcPct val="80000"/>
              </a:lnSpc>
            </a:pP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vojenská povinnosť trvala od 17 do 60 rokov</a:t>
            </a:r>
          </a:p>
          <a:p>
            <a:pPr>
              <a:lnSpc>
                <a:spcPct val="80000"/>
              </a:lnSpc>
            </a:pP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juniores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: 17- 46 rokov (aktívna služba)</a:t>
            </a:r>
          </a:p>
          <a:p>
            <a:pPr>
              <a:lnSpc>
                <a:spcPct val="80000"/>
              </a:lnSpc>
            </a:pP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seniores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: 46 – 60 rokov (záloha)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175" name="Picture 7" descr="koho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260350"/>
            <a:ext cx="609600" cy="2867025"/>
          </a:xfrm>
          <a:prstGeom prst="rect">
            <a:avLst/>
          </a:prstGeom>
          <a:noFill/>
        </p:spPr>
      </p:pic>
      <p:pic>
        <p:nvPicPr>
          <p:cNvPr id="7176" name="Picture 8" descr="voja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492375"/>
            <a:ext cx="4948237" cy="3700463"/>
          </a:xfr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</a:ln>
        </p:spPr>
      </p:pic>
      <p:pic>
        <p:nvPicPr>
          <p:cNvPr id="7179" name="Picture 11" descr="roman soldat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492375"/>
            <a:ext cx="2917825" cy="3670300"/>
          </a:xfrm>
          <a:prstGeom prst="rect">
            <a:avLst/>
          </a:prstGeo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7180" name="Picture 12" descr="Bo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6453188"/>
            <a:ext cx="4762500" cy="180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605868" cy="2808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légia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– základná vojenská jednotka rímskej armády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počet mužov – legionárov v jej radoch kolísal od 4200 až po 6000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delili sa na 3 základné kategórie:</a:t>
            </a:r>
          </a:p>
          <a:p>
            <a:pPr>
              <a:lnSpc>
                <a:spcPct val="90000"/>
              </a:lnSpc>
            </a:pP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hastati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    (najmladší)</a:t>
            </a:r>
          </a:p>
          <a:p>
            <a:pPr>
              <a:lnSpc>
                <a:spcPct val="90000"/>
              </a:lnSpc>
            </a:pP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principes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(skúsení muži v zrelom veku)</a:t>
            </a:r>
          </a:p>
          <a:p>
            <a:pPr>
              <a:lnSpc>
                <a:spcPct val="90000"/>
              </a:lnSpc>
            </a:pP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triarii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     (najstarší a najskúsenejší vojaci – veteráni)</a:t>
            </a:r>
          </a:p>
        </p:txBody>
      </p:sp>
      <p:pic>
        <p:nvPicPr>
          <p:cNvPr id="9223" name="Picture 7" descr="animroma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86776" y="5786454"/>
            <a:ext cx="590550" cy="895350"/>
          </a:xfrm>
          <a:noFill/>
          <a:ln/>
        </p:spPr>
      </p:pic>
      <p:pic>
        <p:nvPicPr>
          <p:cNvPr id="9225" name="Picture 9" descr="hasta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141663"/>
            <a:ext cx="2260600" cy="3313112"/>
          </a:xfrm>
          <a:prstGeom prst="rect">
            <a:avLst/>
          </a:prstGeo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9227" name="Picture 11" descr="hast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141663"/>
            <a:ext cx="1239837" cy="3311525"/>
          </a:xfrm>
          <a:prstGeom prst="rect">
            <a:avLst/>
          </a:prstGeo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9228" name="Picture 12" descr="troj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141663"/>
            <a:ext cx="2611438" cy="3313112"/>
          </a:xfrm>
          <a:prstGeom prst="rect">
            <a:avLst/>
          </a:prstGeom>
          <a:noFill/>
          <a:ln w="38100">
            <a:pattFill prst="weave">
              <a:fgClr>
                <a:srgbClr val="FF33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235825" y="3714753"/>
            <a:ext cx="167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000" dirty="0" err="1">
                <a:solidFill>
                  <a:schemeClr val="accent2"/>
                </a:solidFill>
                <a:latin typeface="Times New Roman" pitchFamily="18" charset="0"/>
              </a:rPr>
              <a:t>principes</a:t>
            </a:r>
            <a:endParaRPr lang="sk-SK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sk-SK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sk-SK" sz="2000" dirty="0" err="1">
                <a:solidFill>
                  <a:schemeClr val="accent2"/>
                </a:solidFill>
                <a:latin typeface="Times New Roman" pitchFamily="18" charset="0"/>
              </a:rPr>
              <a:t>triarius</a:t>
            </a:r>
            <a:endParaRPr lang="sk-SK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sk-SK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sk-SK" sz="2000" dirty="0" err="1">
                <a:solidFill>
                  <a:schemeClr val="accent2"/>
                </a:solidFill>
                <a:latin typeface="Times New Roman" pitchFamily="18" charset="0"/>
              </a:rPr>
              <a:t>velites</a:t>
            </a:r>
            <a:r>
              <a:rPr lang="sk-SK" sz="2000" dirty="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sk-SK" sz="2000" dirty="0" err="1">
                <a:solidFill>
                  <a:schemeClr val="accent2"/>
                </a:solidFill>
                <a:latin typeface="Times New Roman" pitchFamily="18" charset="0"/>
              </a:rPr>
              <a:t>ľahkoodenec</a:t>
            </a:r>
            <a:r>
              <a:rPr lang="sk-SK" sz="20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cs-CZ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 flipV="1">
            <a:off x="5643570" y="3500435"/>
            <a:ext cx="1643074" cy="428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5357815" y="4500570"/>
            <a:ext cx="20002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6429387" y="5143510"/>
            <a:ext cx="857255" cy="357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9234" name="Picture 18" descr="Bo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6524625"/>
            <a:ext cx="4762500" cy="180975"/>
          </a:xfrm>
          <a:prstGeom prst="rect">
            <a:avLst/>
          </a:prstGeom>
          <a:noFill/>
        </p:spPr>
      </p:pic>
      <p:pic>
        <p:nvPicPr>
          <p:cNvPr id="9235" name="Picture 19" descr="roman_wol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0377" y="1214422"/>
            <a:ext cx="1708052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ctr"/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organizácia légie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2303" name="Picture 15" descr="sh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787400" cy="1235075"/>
          </a:xfrm>
          <a:prstGeom prst="rect">
            <a:avLst/>
          </a:prstGeom>
          <a:noFill/>
        </p:spPr>
      </p:pic>
      <p:pic>
        <p:nvPicPr>
          <p:cNvPr id="12304" name="Picture 16" descr="sh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88913"/>
            <a:ext cx="787400" cy="1235075"/>
          </a:xfrm>
          <a:prstGeom prst="rect">
            <a:avLst/>
          </a:prstGeom>
          <a:noFill/>
        </p:spPr>
      </p:pic>
      <p:pic>
        <p:nvPicPr>
          <p:cNvPr id="12305" name="Picture 17" descr="sh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45125"/>
            <a:ext cx="787400" cy="1235075"/>
          </a:xfrm>
          <a:prstGeom prst="rect">
            <a:avLst/>
          </a:prstGeom>
          <a:noFill/>
        </p:spPr>
      </p:pic>
      <p:pic>
        <p:nvPicPr>
          <p:cNvPr id="12306" name="Picture 18" descr="sh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445125"/>
            <a:ext cx="787400" cy="1235075"/>
          </a:xfrm>
          <a:prstGeom prst="rect">
            <a:avLst/>
          </a:prstGeom>
          <a:noFill/>
        </p:spPr>
      </p:pic>
      <p:pic>
        <p:nvPicPr>
          <p:cNvPr id="12307" name="Picture 19" descr="Bo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6453188"/>
            <a:ext cx="4762500" cy="180975"/>
          </a:xfrm>
          <a:prstGeom prst="rect">
            <a:avLst/>
          </a:prstGeom>
          <a:noFill/>
        </p:spPr>
      </p:pic>
      <p:pic>
        <p:nvPicPr>
          <p:cNvPr id="12316" name="Picture 28" descr="organizacialeg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952500" y="765175"/>
            <a:ext cx="7197725" cy="5572125"/>
          </a:xfrm>
          <a:noFill/>
          <a:ln/>
        </p:spPr>
      </p:pic>
      <p:pic>
        <p:nvPicPr>
          <p:cNvPr id="12309" name="Picture 21" descr="jaz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2492375"/>
            <a:ext cx="855663" cy="1008063"/>
          </a:xfrm>
          <a:prstGeom prst="rect">
            <a:avLst/>
          </a:prstGeom>
          <a:noFill/>
        </p:spPr>
      </p:pic>
      <p:pic>
        <p:nvPicPr>
          <p:cNvPr id="12317" name="Picture 29" descr="Caesar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58769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3600450" cy="4525962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v 1. storočí pred Kr.      sa légie začali označovať 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číslami a menami</a:t>
            </a:r>
            <a:endParaRPr lang="sk-SK" sz="2400" dirty="0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napr. MARTIA – </a:t>
            </a:r>
            <a:r>
              <a:rPr lang="sk-SK" sz="2400" dirty="0" err="1">
                <a:solidFill>
                  <a:srgbClr val="FF3300"/>
                </a:solidFill>
                <a:latin typeface="Times New Roman" pitchFamily="18" charset="0"/>
              </a:rPr>
              <a:t>Marsova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, ALAUDAE – </a:t>
            </a:r>
            <a:r>
              <a:rPr lang="sk-SK" sz="2400" dirty="0" err="1">
                <a:solidFill>
                  <a:srgbClr val="FF3300"/>
                </a:solidFill>
                <a:latin typeface="Times New Roman" pitchFamily="18" charset="0"/>
              </a:rPr>
              <a:t>Chocholáči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, VICTRIX – Víťazná ...</a:t>
            </a:r>
          </a:p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znakom légie sa stal orol –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aquila</a:t>
            </a:r>
            <a:endParaRPr lang="sk-SK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sk-SK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aquilifer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- nosič orla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1208" name="Picture 8" descr="signifer-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476250"/>
            <a:ext cx="1573213" cy="3094038"/>
          </a:xfrm>
          <a:noFill/>
          <a:ln/>
        </p:spPr>
      </p:pic>
      <p:pic>
        <p:nvPicPr>
          <p:cNvPr id="51211" name="Picture 11" descr="aquilifer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692150"/>
            <a:ext cx="3027363" cy="5256213"/>
          </a:xfrm>
          <a:prstGeom prst="rect">
            <a:avLst/>
          </a:prstGeom>
          <a:noFill/>
        </p:spPr>
      </p:pic>
      <p:pic>
        <p:nvPicPr>
          <p:cNvPr id="51213" name="Picture 13" descr="aquilif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235825" y="3716338"/>
            <a:ext cx="1598613" cy="2590800"/>
          </a:xfrm>
          <a:noFill/>
          <a:ln/>
        </p:spPr>
      </p:pic>
      <p:pic>
        <p:nvPicPr>
          <p:cNvPr id="51216" name="Picture 16" descr="vexill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797425"/>
            <a:ext cx="13747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79388" y="630872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>
                <a:latin typeface="Times New Roman" pitchFamily="18" charset="0"/>
              </a:rPr>
              <a:t>vexillum - vlajka</a:t>
            </a:r>
            <a:endParaRPr lang="cs-CZ">
              <a:latin typeface="Times New Roman" pitchFamily="18" charset="0"/>
            </a:endParaRPr>
          </a:p>
        </p:txBody>
      </p:sp>
      <p:pic>
        <p:nvPicPr>
          <p:cNvPr id="51218" name="Picture 18" descr="vexillum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3536950"/>
            <a:ext cx="6953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19" descr="kohor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7888" y="3976688"/>
            <a:ext cx="5476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3708400" y="623728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>
                <a:latin typeface="Times New Roman" pitchFamily="18" charset="0"/>
              </a:rPr>
              <a:t>signum –znak kohorty</a:t>
            </a:r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692150"/>
            <a:ext cx="3460746" cy="5689600"/>
          </a:xfrm>
        </p:spPr>
        <p:txBody>
          <a:bodyPr/>
          <a:lstStyle/>
          <a:p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cisár 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– vrchný veliteľ rímskej armády</a:t>
            </a:r>
          </a:p>
          <a:p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legatus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legionis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– legát,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veliteľ légie</a:t>
            </a:r>
          </a:p>
          <a:p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prefectus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tribunus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– prefekt a tribún, pobočníci legáta</a:t>
            </a:r>
            <a:endParaRPr lang="sk-SK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centurion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– stotník, veliteľ jednotky – </a:t>
            </a:r>
            <a:r>
              <a:rPr lang="sk-SK" sz="2400" dirty="0" err="1">
                <a:solidFill>
                  <a:srgbClr val="FF3300"/>
                </a:solidFill>
                <a:latin typeface="Times New Roman" pitchFamily="18" charset="0"/>
              </a:rPr>
              <a:t>centúrie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 (80 - 100 mužov) v légii až 60 stotníkov</a:t>
            </a:r>
          </a:p>
          <a:p>
            <a:r>
              <a:rPr lang="sk-SK" sz="2400" dirty="0" err="1">
                <a:solidFill>
                  <a:schemeClr val="accent2"/>
                </a:solidFill>
                <a:latin typeface="Times New Roman" pitchFamily="18" charset="0"/>
              </a:rPr>
              <a:t>optio</a:t>
            </a:r>
            <a:r>
              <a:rPr lang="sk-SK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–  pobočník           a zástupca </a:t>
            </a:r>
            <a:r>
              <a:rPr lang="sk-SK" sz="2400" dirty="0" err="1">
                <a:solidFill>
                  <a:srgbClr val="FF3300"/>
                </a:solidFill>
                <a:latin typeface="Times New Roman" pitchFamily="18" charset="0"/>
              </a:rPr>
              <a:t>centuriona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3256" name="Picture 8" descr="263px-Centurio_70_a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188913"/>
            <a:ext cx="1597025" cy="3024187"/>
          </a:xfrm>
          <a:noFill/>
          <a:ln/>
        </p:spPr>
      </p:pic>
      <p:pic>
        <p:nvPicPr>
          <p:cNvPr id="53257" name="Picture 9" descr="centurion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429000"/>
            <a:ext cx="1762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Picture 17" descr="opti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357563"/>
            <a:ext cx="1504950" cy="3240087"/>
          </a:xfrm>
          <a:noFill/>
          <a:ln/>
        </p:spPr>
      </p:pic>
      <p:pic>
        <p:nvPicPr>
          <p:cNvPr id="53268" name="Picture 20" descr="legatus legion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88913"/>
            <a:ext cx="2025650" cy="2951162"/>
          </a:xfrm>
          <a:prstGeom prst="rect">
            <a:avLst/>
          </a:prstGeom>
          <a:noFill/>
        </p:spPr>
      </p:pic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4284663" y="3068638"/>
            <a:ext cx="1252537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400">
                <a:latin typeface="Times New Roman" pitchFamily="18" charset="0"/>
              </a:rPr>
              <a:t>legát s cisárom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6300788" y="6553200"/>
            <a:ext cx="668337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400">
                <a:latin typeface="Times New Roman" pitchFamily="18" charset="0"/>
              </a:rPr>
              <a:t>stotník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6516688" y="3141663"/>
            <a:ext cx="60801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400">
                <a:latin typeface="Times New Roman" pitchFamily="18" charset="0"/>
              </a:rPr>
              <a:t>tribún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4572000" y="6553200"/>
            <a:ext cx="549275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400">
                <a:latin typeface="Times New Roman" pitchFamily="18" charset="0"/>
              </a:rPr>
              <a:t>optio</a:t>
            </a:r>
            <a:endParaRPr lang="cs-CZ" sz="1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357167"/>
            <a:ext cx="5786478" cy="1214446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sk-SK" sz="2200" dirty="0">
                <a:solidFill>
                  <a:srgbClr val="FF3300"/>
                </a:solidFill>
                <a:latin typeface="Times New Roman" pitchFamily="18" charset="0"/>
              </a:rPr>
              <a:t>najvyšší počet légií dosiahol číslo </a:t>
            </a:r>
            <a:r>
              <a:rPr lang="sk-SK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33</a:t>
            </a:r>
          </a:p>
          <a:p>
            <a:pPr marL="533400" indent="-533400">
              <a:lnSpc>
                <a:spcPct val="80000"/>
              </a:lnSpc>
            </a:pPr>
            <a:r>
              <a:rPr lang="sk-SK" sz="2200" dirty="0">
                <a:solidFill>
                  <a:srgbClr val="FF3300"/>
                </a:solidFill>
                <a:latin typeface="Times New Roman" pitchFamily="18" charset="0"/>
              </a:rPr>
              <a:t>maximálny počet mužov v </a:t>
            </a:r>
            <a:r>
              <a:rPr lang="sk-SK" sz="2200">
                <a:solidFill>
                  <a:srgbClr val="FF3300"/>
                </a:solidFill>
                <a:latin typeface="Times New Roman" pitchFamily="18" charset="0"/>
              </a:rPr>
              <a:t>armáde </a:t>
            </a:r>
            <a:r>
              <a:rPr lang="sk-SK" sz="2000">
                <a:solidFill>
                  <a:srgbClr val="FF3300"/>
                </a:solidFill>
                <a:latin typeface="Times New Roman" pitchFamily="18" charset="0"/>
              </a:rPr>
              <a:t>–</a:t>
            </a:r>
            <a:r>
              <a:rPr lang="sk-SK" sz="22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sk-SK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375 000</a:t>
            </a:r>
          </a:p>
          <a:p>
            <a:pPr marL="533400" indent="-533400">
              <a:lnSpc>
                <a:spcPct val="80000"/>
              </a:lnSpc>
            </a:pPr>
            <a:r>
              <a:rPr lang="sk-SK" sz="2200" dirty="0">
                <a:solidFill>
                  <a:srgbClr val="FF3300"/>
                </a:solidFill>
                <a:latin typeface="Times New Roman" pitchFamily="18" charset="0"/>
              </a:rPr>
              <a:t>služba trvala </a:t>
            </a:r>
            <a:r>
              <a:rPr lang="sk-SK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 rokov </a:t>
            </a:r>
            <a:endParaRPr lang="cs-CZ" sz="2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260350"/>
            <a:ext cx="3348037" cy="6408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8.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I ADIUTRIX </a:t>
            </a:r>
            <a:r>
              <a:rPr lang="sk-SK" sz="1200" b="1" dirty="0">
                <a:latin typeface="Times New Roman" pitchFamily="18" charset="0"/>
              </a:rPr>
              <a:t>(POMOCNÁ)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I GERMANICA </a:t>
            </a:r>
            <a:r>
              <a:rPr lang="sk-SK" sz="1200" b="1" dirty="0">
                <a:latin typeface="Times New Roman" pitchFamily="18" charset="0"/>
              </a:rPr>
              <a:t>(GERMÁNSKA)</a:t>
            </a:r>
            <a:endParaRPr lang="cs-CZ" sz="12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15.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I ITALICA</a:t>
            </a:r>
            <a:endParaRPr lang="cs-CZ" sz="12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. II AUGUSTA  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26.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III. AUGUSTA</a:t>
            </a:r>
            <a:endParaRPr lang="cs-CZ" sz="12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22.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III GALLICA 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25.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III CYRENAICA 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17. IV FLAVIA FELIX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21.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IV SCYTHICA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IV MACEDONICA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14.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V MACEDONICA 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16.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V ALAUDAE </a:t>
            </a:r>
            <a:r>
              <a:rPr lang="cs-CZ" sz="1200" b="1" dirty="0">
                <a:latin typeface="Times New Roman" pitchFamily="18" charset="0"/>
              </a:rPr>
              <a:t>(CHOCHOLÁČI)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5.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VI VICTRIX  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20.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VI FERRATA </a:t>
            </a:r>
            <a:r>
              <a:rPr lang="sk-SK" sz="1200" b="1" dirty="0">
                <a:latin typeface="Times New Roman" pitchFamily="18" charset="0"/>
              </a:rPr>
              <a:t>(ŽELEZNÁ)</a:t>
            </a:r>
            <a:endParaRPr lang="cs-CZ" sz="12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13.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VII CLAUDIA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27.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VII GEMINA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9.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VIII AUGUSTA 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1.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IX HISPANA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4.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 GEMINA 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23.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  FRETENSIS</a:t>
            </a:r>
            <a:r>
              <a:rPr lang="cs-CZ" sz="1200" b="1" dirty="0">
                <a:latin typeface="Times New Roman" pitchFamily="18" charset="0"/>
              </a:rPr>
              <a:t> (MORSKEJ ÚŽINY)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10.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XI CLAUDIA 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19.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XII FULMINATA </a:t>
            </a:r>
            <a:r>
              <a:rPr lang="sk-SK" sz="1200" b="1" dirty="0">
                <a:latin typeface="Times New Roman" pitchFamily="18" charset="0"/>
              </a:rPr>
              <a:t>(BLESKOVÁ)</a:t>
            </a:r>
            <a:endParaRPr lang="cs-CZ" sz="12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12.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XIII GEMINA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7.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XIV GEMINA </a:t>
            </a:r>
            <a:r>
              <a:rPr lang="cs-CZ" sz="1200" b="1" dirty="0">
                <a:latin typeface="Times New Roman" pitchFamily="18" charset="0"/>
              </a:rPr>
              <a:t>(ZDVOJENÁ)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XV PRIMIGENIA 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11.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XV APOLLINARIS </a:t>
            </a:r>
            <a:r>
              <a:rPr lang="sk-SK" sz="1200" b="1" dirty="0">
                <a:latin typeface="Times New Roman" pitchFamily="18" charset="0"/>
              </a:rPr>
              <a:t>(APOLÓNOVA)</a:t>
            </a:r>
            <a:endParaRPr lang="cs-CZ" sz="12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XVI GALLICA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18.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XVI FLAVIA FIRMA</a:t>
            </a:r>
            <a:endParaRPr lang="cs-CZ" sz="12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2.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XX VALERIA VICTRIX,  II. ADIUTRIX</a:t>
            </a: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6.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XXI RAPAX </a:t>
            </a:r>
            <a:r>
              <a:rPr lang="cs-CZ" sz="1200" b="1" dirty="0">
                <a:latin typeface="Times New Roman" pitchFamily="18" charset="0"/>
              </a:rPr>
              <a:t>(DRAVEC)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rgbClr val="FF3300"/>
                </a:solidFill>
                <a:latin typeface="Times New Roman" pitchFamily="18" charset="0"/>
              </a:rPr>
              <a:t>4.</a:t>
            </a: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 XXII PRIMIGENIA </a:t>
            </a:r>
            <a:r>
              <a:rPr lang="sk-SK" sz="1200" b="1" dirty="0">
                <a:latin typeface="Times New Roman" pitchFamily="18" charset="0"/>
              </a:rPr>
              <a:t>(PRVORODENÁ)</a:t>
            </a:r>
            <a:endParaRPr lang="cs-CZ" sz="12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200" b="1" dirty="0">
                <a:solidFill>
                  <a:srgbClr val="FF3300"/>
                </a:solidFill>
                <a:latin typeface="Times New Roman" pitchFamily="18" charset="0"/>
              </a:rPr>
              <a:t>24.</a:t>
            </a:r>
            <a:r>
              <a:rPr lang="cs-CZ" sz="1200" b="1" dirty="0">
                <a:solidFill>
                  <a:schemeClr val="accent2"/>
                </a:solidFill>
                <a:latin typeface="Times New Roman" pitchFamily="18" charset="0"/>
              </a:rPr>
              <a:t> XXII DEIOTARIANA </a:t>
            </a:r>
          </a:p>
          <a:p>
            <a:pPr>
              <a:lnSpc>
                <a:spcPct val="80000"/>
              </a:lnSpc>
            </a:pPr>
            <a:r>
              <a:rPr lang="sk-SK" sz="1200" b="1" dirty="0">
                <a:solidFill>
                  <a:schemeClr val="accent2"/>
                </a:solidFill>
                <a:latin typeface="Times New Roman" pitchFamily="18" charset="0"/>
              </a:rPr>
              <a:t>XXX. ULPIA VICTRIX</a:t>
            </a:r>
            <a:endParaRPr lang="cs-CZ" sz="1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409" name="Picture 25" descr="Roman_Legions_camps_-_AD_80"/>
          <p:cNvPicPr>
            <a:picLocks noChangeAspect="1" noChangeArrowheads="1"/>
          </p:cNvPicPr>
          <p:nvPr/>
        </p:nvPicPr>
        <p:blipFill>
          <a:blip r:embed="rId2"/>
          <a:srcRect l="6310"/>
          <a:stretch>
            <a:fillRect/>
          </a:stretch>
        </p:blipFill>
        <p:spPr bwMode="auto">
          <a:xfrm>
            <a:off x="250825" y="1700213"/>
            <a:ext cx="5545138" cy="4643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79388" y="6308725"/>
            <a:ext cx="517048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600">
                <a:latin typeface="Times New Roman" pitchFamily="18" charset="0"/>
              </a:rPr>
              <a:t>Rozmiestnenie légií v Rímskej ríši okolo roku 80 po Kristovi</a:t>
            </a:r>
            <a:endParaRPr lang="cs-CZ" sz="1600">
              <a:latin typeface="Times New Roman" pitchFamily="18" charset="0"/>
            </a:endParaRPr>
          </a:p>
        </p:txBody>
      </p:sp>
      <p:pic>
        <p:nvPicPr>
          <p:cNvPr id="16399" name="Picture 15" descr="Musshop0-Legio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868863"/>
            <a:ext cx="728663" cy="1368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sk-SK" sz="2400" dirty="0">
                <a:solidFill>
                  <a:srgbClr val="FF3300"/>
                </a:solidFill>
                <a:latin typeface="Times New Roman" pitchFamily="18" charset="0"/>
              </a:rPr>
              <a:t>Výzbroj a výstroj rímskych vojakov</a:t>
            </a:r>
            <a:endParaRPr lang="cs-CZ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5302" name="Picture 6" descr="vojaci rimsk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836613"/>
            <a:ext cx="6553200" cy="552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3" name="Picture 7" descr="pas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524625"/>
            <a:ext cx="7937500" cy="152400"/>
          </a:xfrm>
          <a:prstGeom prst="rect">
            <a:avLst/>
          </a:prstGeom>
          <a:noFill/>
        </p:spPr>
      </p:pic>
      <p:pic>
        <p:nvPicPr>
          <p:cNvPr id="55305" name="Picture 9" descr="hast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920750" cy="2459038"/>
          </a:xfrm>
          <a:prstGeom prst="rect">
            <a:avLst/>
          </a:prstGeom>
          <a:noFill/>
        </p:spPr>
      </p:pic>
      <p:pic>
        <p:nvPicPr>
          <p:cNvPr id="55306" name="Picture 10" descr="hast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3063" y="3897313"/>
            <a:ext cx="936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pattFill prst="weave">
            <a:fgClr>
              <a:srgbClr val="FF3300"/>
            </a:fgClr>
            <a:bgClr>
              <a:srgbClr val="FFFF00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pattFill prst="weave">
            <a:fgClr>
              <a:srgbClr val="FF3300"/>
            </a:fgClr>
            <a:bgClr>
              <a:srgbClr val="FFFF00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812</Words>
  <Application>Microsoft Office PowerPoint</Application>
  <PresentationFormat>Prezentácia na obrazovke (4:3)</PresentationFormat>
  <Paragraphs>188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Výchozí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Výzbroj a výstroj rímskych vojakov</vt:lpstr>
      <vt:lpstr>Prezentácia programu PowerPoint</vt:lpstr>
      <vt:lpstr>Prezentácia programu PowerPoint</vt:lpstr>
      <vt:lpstr>Ako si zhotoviť rímske lamelové brnenie...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Zopakujme si...</vt:lpstr>
      <vt:lpstr>Prezentácia programu PowerPoint</vt:lpstr>
    </vt:vector>
  </TitlesOfParts>
  <Company>Branko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Branko</dc:creator>
  <cp:lastModifiedBy>Jana Procházková</cp:lastModifiedBy>
  <cp:revision>266</cp:revision>
  <dcterms:created xsi:type="dcterms:W3CDTF">2007-04-09T13:22:39Z</dcterms:created>
  <dcterms:modified xsi:type="dcterms:W3CDTF">2021-03-08T06:42:28Z</dcterms:modified>
</cp:coreProperties>
</file>