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6" r:id="rId4"/>
    <p:sldId id="262" r:id="rId5"/>
    <p:sldId id="263" r:id="rId6"/>
    <p:sldId id="273" r:id="rId7"/>
    <p:sldId id="264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74" r:id="rId16"/>
    <p:sldId id="275" r:id="rId17"/>
    <p:sldId id="259" r:id="rId18"/>
    <p:sldId id="257" r:id="rId19"/>
    <p:sldId id="293" r:id="rId20"/>
    <p:sldId id="282" r:id="rId21"/>
    <p:sldId id="283" r:id="rId22"/>
    <p:sldId id="284" r:id="rId23"/>
    <p:sldId id="287" r:id="rId24"/>
    <p:sldId id="290" r:id="rId25"/>
    <p:sldId id="291" r:id="rId26"/>
    <p:sldId id="304" r:id="rId27"/>
    <p:sldId id="286" r:id="rId28"/>
    <p:sldId id="288" r:id="rId29"/>
    <p:sldId id="289" r:id="rId30"/>
    <p:sldId id="294" r:id="rId31"/>
    <p:sldId id="298" r:id="rId32"/>
    <p:sldId id="299" r:id="rId33"/>
    <p:sldId id="300" r:id="rId34"/>
    <p:sldId id="302" r:id="rId35"/>
    <p:sldId id="305" r:id="rId36"/>
    <p:sldId id="307" r:id="rId37"/>
    <p:sldId id="306" r:id="rId38"/>
    <p:sldId id="301" r:id="rId39"/>
    <p:sldId id="295" r:id="rId40"/>
    <p:sldId id="296" r:id="rId41"/>
    <p:sldId id="292" r:id="rId42"/>
    <p:sldId id="276" r:id="rId43"/>
    <p:sldId id="277" r:id="rId44"/>
    <p:sldId id="278" r:id="rId45"/>
    <p:sldId id="303" r:id="rId46"/>
    <p:sldId id="279" r:id="rId47"/>
    <p:sldId id="280" r:id="rId4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C270-DB61-429B-8171-EE12D9F8F166}" type="datetimeFigureOut">
              <a:rPr lang="pl-PL" smtClean="0"/>
              <a:pPr/>
              <a:t>2019-01-19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C886-8B74-4727-B321-F05D3C17F30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C270-DB61-429B-8171-EE12D9F8F166}" type="datetimeFigureOut">
              <a:rPr lang="pl-PL" smtClean="0"/>
              <a:pPr/>
              <a:t>2019-01-19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C886-8B74-4727-B321-F05D3C17F30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C270-DB61-429B-8171-EE12D9F8F166}" type="datetimeFigureOut">
              <a:rPr lang="pl-PL" smtClean="0"/>
              <a:pPr/>
              <a:t>2019-01-19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C886-8B74-4727-B321-F05D3C17F30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C270-DB61-429B-8171-EE12D9F8F166}" type="datetimeFigureOut">
              <a:rPr lang="pl-PL" smtClean="0"/>
              <a:pPr/>
              <a:t>2019-01-19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C886-8B74-4727-B321-F05D3C17F30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C270-DB61-429B-8171-EE12D9F8F166}" type="datetimeFigureOut">
              <a:rPr lang="pl-PL" smtClean="0"/>
              <a:pPr/>
              <a:t>2019-01-19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C886-8B74-4727-B321-F05D3C17F30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C270-DB61-429B-8171-EE12D9F8F166}" type="datetimeFigureOut">
              <a:rPr lang="pl-PL" smtClean="0"/>
              <a:pPr/>
              <a:t>2019-01-19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C886-8B74-4727-B321-F05D3C17F30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C270-DB61-429B-8171-EE12D9F8F166}" type="datetimeFigureOut">
              <a:rPr lang="pl-PL" smtClean="0"/>
              <a:pPr/>
              <a:t>2019-01-19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C886-8B74-4727-B321-F05D3C17F30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C270-DB61-429B-8171-EE12D9F8F166}" type="datetimeFigureOut">
              <a:rPr lang="pl-PL" smtClean="0"/>
              <a:pPr/>
              <a:t>2019-01-19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C886-8B74-4727-B321-F05D3C17F30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C270-DB61-429B-8171-EE12D9F8F166}" type="datetimeFigureOut">
              <a:rPr lang="pl-PL" smtClean="0"/>
              <a:pPr/>
              <a:t>2019-01-19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C886-8B74-4727-B321-F05D3C17F30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C270-DB61-429B-8171-EE12D9F8F166}" type="datetimeFigureOut">
              <a:rPr lang="pl-PL" smtClean="0"/>
              <a:pPr/>
              <a:t>2019-01-19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C886-8B74-4727-B321-F05D3C17F30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C270-DB61-429B-8171-EE12D9F8F166}" type="datetimeFigureOut">
              <a:rPr lang="pl-PL" smtClean="0"/>
              <a:pPr/>
              <a:t>2019-01-19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C886-8B74-4727-B321-F05D3C17F30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FC270-DB61-429B-8171-EE12D9F8F166}" type="datetimeFigureOut">
              <a:rPr lang="pl-PL" smtClean="0"/>
              <a:pPr/>
              <a:t>2019-01-19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CC886-8B74-4727-B321-F05D3C17F30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pl.wikipedia.org/wiki/Deinococcus_radioduran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l.wikipedia.org/wiki/J%C4%99zyk_angielsk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content.epodreczniki.pl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3P92PMZMrj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gPnnzou0og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Dowody ewolucji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49315654_1646464975454275_885802254649104793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942"/>
          <a:stretch>
            <a:fillRect/>
          </a:stretch>
        </p:blipFill>
        <p:spPr>
          <a:xfrm>
            <a:off x="323528" y="332656"/>
            <a:ext cx="4104456" cy="5226410"/>
          </a:xfrm>
        </p:spPr>
      </p:pic>
      <p:pic>
        <p:nvPicPr>
          <p:cNvPr id="1026" name="Picture 2" descr="C:\Users\Kasia\Desktop\50223052_2267494870197752_436191861630461542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48680"/>
            <a:ext cx="4264915" cy="5742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err="1">
                <a:hlinkClick r:id="rId2" tooltip="Deinococcus radiodurans"/>
              </a:rPr>
              <a:t>Deinococcus</a:t>
            </a:r>
            <a:r>
              <a:rPr lang="pl-PL" i="1" dirty="0">
                <a:hlinkClick r:id="rId2" tooltip="Deinococcus radiodurans"/>
              </a:rPr>
              <a:t> </a:t>
            </a:r>
            <a:r>
              <a:rPr lang="pl-PL" i="1" dirty="0" err="1">
                <a:hlinkClick r:id="rId2" tooltip="Deinococcus radiodurans"/>
              </a:rPr>
              <a:t>radiodurans</a:t>
            </a:r>
            <a:endParaRPr lang="pl-PL" dirty="0"/>
          </a:p>
        </p:txBody>
      </p:sp>
      <p:pic>
        <p:nvPicPr>
          <p:cNvPr id="4" name="Symbol zastępczy zawartości 3" descr="Deinococcus_radioduran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59386" y="1772816"/>
            <a:ext cx="3552574" cy="4086797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/>
              <a:t>Ostatni uniwersalny wspólny przodek</a:t>
            </a:r>
            <a:r>
              <a:rPr lang="pl-PL" dirty="0"/>
              <a:t> (</a:t>
            </a:r>
            <a:r>
              <a:rPr lang="pl-PL" dirty="0">
                <a:hlinkClick r:id="rId4" tooltip="Język angielski"/>
              </a:rPr>
              <a:t>ang.</a:t>
            </a:r>
            <a:r>
              <a:rPr lang="pl-PL" dirty="0"/>
              <a:t> </a:t>
            </a:r>
            <a:r>
              <a:rPr lang="pl-PL" i="1" dirty="0" err="1"/>
              <a:t>last</a:t>
            </a:r>
            <a:r>
              <a:rPr lang="pl-PL" i="1" dirty="0"/>
              <a:t> </a:t>
            </a:r>
            <a:r>
              <a:rPr lang="pl-PL" i="1" dirty="0" err="1"/>
              <a:t>universal</a:t>
            </a:r>
            <a:r>
              <a:rPr lang="pl-PL" i="1" dirty="0"/>
              <a:t> </a:t>
            </a:r>
            <a:r>
              <a:rPr lang="pl-PL" i="1" dirty="0" err="1"/>
              <a:t>common</a:t>
            </a:r>
            <a:r>
              <a:rPr lang="pl-PL" i="1" dirty="0"/>
              <a:t> </a:t>
            </a:r>
            <a:r>
              <a:rPr lang="pl-PL" i="1" dirty="0" err="1"/>
              <a:t>ancestor</a:t>
            </a:r>
            <a:r>
              <a:rPr lang="pl-PL" dirty="0"/>
              <a:t>, </a:t>
            </a:r>
            <a:r>
              <a:rPr lang="pl-PL" b="1" dirty="0"/>
              <a:t>LUCA</a:t>
            </a:r>
            <a:r>
              <a:rPr lang="pl-PL" dirty="0" smtClean="0"/>
              <a:t>)</a:t>
            </a:r>
          </a:p>
          <a:p>
            <a:r>
              <a:rPr lang="pl-PL" dirty="0"/>
              <a:t>Wszystkie żywe organizmy na Ziemi pochodzą od wspólnego przodka. Był skromnym, jednokomórkowym organizmem, ale nadano mu imię - LUCA (od angielskiego </a:t>
            </a:r>
            <a:r>
              <a:rPr lang="pl-PL" dirty="0" err="1"/>
              <a:t>Last</a:t>
            </a:r>
            <a:r>
              <a:rPr lang="pl-PL" dirty="0"/>
              <a:t> Universal </a:t>
            </a:r>
            <a:r>
              <a:rPr lang="pl-PL" dirty="0" err="1"/>
              <a:t>Common</a:t>
            </a:r>
            <a:r>
              <a:rPr lang="pl-PL" dirty="0"/>
              <a:t> </a:t>
            </a:r>
            <a:r>
              <a:rPr lang="pl-PL" dirty="0" err="1"/>
              <a:t>Ancestor</a:t>
            </a:r>
            <a:r>
              <a:rPr lang="pl-PL" dirty="0"/>
              <a:t>). Przez lata stanowił tajemnicę. Żył cztery miliardy lat temu (Ziemia liczyła wtedy 560 mln lat) i był tak niewielki, że trudno było liczyć na odkrycie jego śladów. Naukowcy mogli tylko spekulować, jak wyglądał i jakie posiadał cechy.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Zastanawialiście się ile gatunków roślin i zwierząt żyje na naszej </a:t>
            </a:r>
            <a:r>
              <a:rPr lang="pl-PL" b="1" dirty="0" smtClean="0"/>
              <a:t>planecie?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Nie ma jednoznacznej odpowiedzi na to pytanie, ponieważ </a:t>
            </a:r>
            <a:r>
              <a:rPr lang="pl-PL" b="1" dirty="0"/>
              <a:t>proces ewolucji nie zatrzymał </a:t>
            </a:r>
            <a:r>
              <a:rPr lang="pl-PL" dirty="0"/>
              <a:t>się na publikacji Darwina „O pochodzeniu gatunków” w 1859 roku, i specjacja, czyli powstawanie nowych gatunków, cały czas trwa. Szacuje się, że </a:t>
            </a:r>
            <a:r>
              <a:rPr lang="pl-PL" b="1" dirty="0"/>
              <a:t>do dziś opisano około 2 mln zwierząt i roślin na Ziemi</a:t>
            </a:r>
            <a:r>
              <a:rPr lang="pl-PL" dirty="0"/>
              <a:t>. Ale lista nie jest </a:t>
            </a:r>
            <a:r>
              <a:rPr lang="pl-PL" dirty="0" smtClean="0"/>
              <a:t>skończona….</a:t>
            </a: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Zgodnie </a:t>
            </a:r>
            <a:r>
              <a:rPr lang="pl-PL" dirty="0"/>
              <a:t>z oszacowaniami z publikacji naukowych </a:t>
            </a:r>
            <a:r>
              <a:rPr lang="pl-PL" b="1" dirty="0"/>
              <a:t>możemy się spodziewać ponad 12 mln gatunków organizmów – roślin i zwierząt</a:t>
            </a:r>
            <a:r>
              <a:rPr lang="pl-PL" dirty="0"/>
              <a:t>. 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Wciąż </a:t>
            </a:r>
            <a:r>
              <a:rPr lang="pl-PL" dirty="0"/>
              <a:t>jest sporo miejsc na Ziemi pod wieloma względami nietkniętych dla nauki</a:t>
            </a:r>
            <a:r>
              <a:rPr lang="pl-PL" dirty="0" smtClean="0"/>
              <a:t>.</a:t>
            </a:r>
          </a:p>
          <a:p>
            <a:r>
              <a:rPr lang="pl-PL" dirty="0"/>
              <a:t> Szacuje się, że w zbiorach naukowców znajduje się nawet </a:t>
            </a:r>
            <a:r>
              <a:rPr lang="pl-PL" b="1" dirty="0"/>
              <a:t>75 tys. gatunków jeszcze nie opisanych</a:t>
            </a:r>
            <a:r>
              <a:rPr lang="pl-PL" dirty="0"/>
              <a:t>,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DOWODY EWOLUCJI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JAKA DZIEDZINA WIEDZY DOSTARCZA NAM INFORMACJI O EWOLUCJI?</a:t>
            </a: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Dowodów na to, że jedne gatunki przekształcały się w inne dostarcza </a:t>
            </a:r>
            <a:r>
              <a:rPr lang="pl-PL" u="sng" dirty="0">
                <a:hlinkClick r:id="rId2"/>
              </a:rPr>
              <a:t>paleontologia</a:t>
            </a:r>
            <a:r>
              <a:rPr lang="pl-PL" dirty="0"/>
              <a:t>. Jest to dziedzina biologii, która na podstawie szczątków zachowanych w skałach analizuje budowę organizmów wymarłych oraz pozwala określić ich naturalne środowisko oraz tryb życia.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Dowody ewolucji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Dzieli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się je na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 bezpośrednie i pośrednie 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dowody ewolucji.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BEZBOŚREDNIE DOWODY EWOLUCJI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r>
              <a:rPr lang="pl-PL" b="1" dirty="0" smtClean="0"/>
              <a:t>Ewolucja-proces powolnych zmian</a:t>
            </a:r>
            <a:r>
              <a:rPr lang="pl-PL" dirty="0" smtClean="0"/>
              <a:t>, któremu podlegają kosmos, Układ Słoneczny, wszystkie organizmy żywe. </a:t>
            </a:r>
          </a:p>
          <a:p>
            <a:r>
              <a:rPr lang="pl-PL" dirty="0" smtClean="0"/>
              <a:t>Ewolucja istot żywych to zmiana planu budowy , ciała sposobu życia, upodobań pokarmowych i innych cech, które mogą prowadzić do powstania nowego gatunku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BEZPOŚREDNIE DOWODY EWOLUCJI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Relikty(tzw. żywe skamieniałości) </a:t>
            </a:r>
            <a:r>
              <a:rPr lang="pl-PL" dirty="0"/>
              <a:t>–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współczesne organizmy przypominające te sprzed wielu milionów lat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Są to zwykle gatunki których ewolucja przebiegała bardzo </a:t>
            </a:r>
            <a:r>
              <a:rPr lang="pl-PL" dirty="0" smtClean="0"/>
              <a:t>powoli.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Kolczatka i dziobak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 descr="Kolczatka-australijska-DinoAnimals.pl-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4038600" cy="2692400"/>
          </a:xfrm>
        </p:spPr>
      </p:pic>
      <p:pic>
        <p:nvPicPr>
          <p:cNvPr id="8" name="Symbol zastępczy zawartości 7" descr="d2FjPTU3NngxLjc5_src_7632-hh-5-18-105-dzioba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74747" y="2737842"/>
            <a:ext cx="4212053" cy="2347342"/>
          </a:xfrm>
        </p:spPr>
      </p:pic>
      <p:sp>
        <p:nvSpPr>
          <p:cNvPr id="7" name="pole tekstowe 6"/>
          <p:cNvSpPr txBox="1"/>
          <p:nvPr/>
        </p:nvSpPr>
        <p:spPr>
          <a:xfrm>
            <a:off x="1187624" y="5373216"/>
            <a:ext cx="731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Kolczatka i dziobak – ssaki o wielu cechach typowo gadzich (np. jajorodność)</a:t>
            </a:r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dziecizwierz_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45887"/>
          <a:stretch>
            <a:fillRect/>
          </a:stretch>
        </p:blipFill>
        <p:spPr>
          <a:xfrm>
            <a:off x="395536" y="188640"/>
            <a:ext cx="4330824" cy="4324327"/>
          </a:xfrm>
        </p:spPr>
      </p:pic>
      <p:pic>
        <p:nvPicPr>
          <p:cNvPr id="5" name="Symbol zastępczy zawartości 4" descr="male-dziobak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428999"/>
            <a:ext cx="4248472" cy="282948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Skrzypłocz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r>
              <a:rPr lang="pl-PL" dirty="0"/>
              <a:t>Na pierwszy rzut oka, głównie z powodu twardego pancerza, przypomina jakiegoś dziwacznego </a:t>
            </a:r>
            <a:r>
              <a:rPr lang="pl-PL" dirty="0" smtClean="0"/>
              <a:t>skorupiaka.</a:t>
            </a:r>
          </a:p>
          <a:p>
            <a:r>
              <a:rPr lang="pl-PL" dirty="0"/>
              <a:t>skrzypłocz wraz z pająkami należy do grupy szczękoczułkowców.</a:t>
            </a:r>
          </a:p>
        </p:txBody>
      </p:sp>
      <p:pic>
        <p:nvPicPr>
          <p:cNvPr id="5" name="Symbol zastępczy zawartości 4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54359" y="2276872"/>
            <a:ext cx="4905444" cy="309634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Łodzik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Łodzik- jedyny głowonóg posiadający muszlę</a:t>
            </a:r>
            <a:endParaRPr lang="pl-PL" dirty="0"/>
          </a:p>
        </p:txBody>
      </p:sp>
      <p:pic>
        <p:nvPicPr>
          <p:cNvPr id="5" name="Symbol zastępczy zawartości 4" descr="240px-Nautilus2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04994" y="1628800"/>
            <a:ext cx="4121074" cy="446449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Latimeria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Latimeria- ryba trzonopłetwa</a:t>
            </a:r>
          </a:p>
          <a:p>
            <a:r>
              <a:rPr lang="pl-PL" dirty="0" smtClean="0"/>
              <a:t>długowieczna, nawet 100lat</a:t>
            </a:r>
            <a:endParaRPr lang="pl-PL" dirty="0"/>
          </a:p>
        </p:txBody>
      </p:sp>
      <p:pic>
        <p:nvPicPr>
          <p:cNvPr id="5" name="Symbol zastępczy zawartości 4" descr="Latimer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556792"/>
            <a:ext cx="4038600" cy="202142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88224" y="1600201"/>
            <a:ext cx="2232248" cy="2044824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osiąga długość do 200 cm </a:t>
            </a:r>
          </a:p>
          <a:p>
            <a:r>
              <a:rPr lang="pl-PL" dirty="0" smtClean="0"/>
              <a:t> masę</a:t>
            </a:r>
          </a:p>
          <a:p>
            <a:pPr>
              <a:buNone/>
            </a:pPr>
            <a:r>
              <a:rPr lang="pl-PL" dirty="0" smtClean="0"/>
              <a:t>	maksymalnie 95 kg</a:t>
            </a:r>
            <a:endParaRPr lang="pl-PL" dirty="0"/>
          </a:p>
        </p:txBody>
      </p:sp>
      <p:pic>
        <p:nvPicPr>
          <p:cNvPr id="5" name="Picture 2" descr="C:\Users\Kasia\Desktop\Model_rasmera_latimerii_i_chelovek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304"/>
            <a:ext cx="6131024" cy="5078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gniwa pośrednie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Ogniwa pośrednie – organizmy łączące w sobie cechy dwóch różnych grup systematycznych (np. ptaków i ssaków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)..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Symbol zastępczy zawartości 6" descr="pobrane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628800"/>
            <a:ext cx="4613656" cy="2592288"/>
          </a:xfrm>
        </p:spPr>
      </p:pic>
      <p:sp>
        <p:nvSpPr>
          <p:cNvPr id="9" name="pole tekstowe 8"/>
          <p:cNvSpPr txBox="1"/>
          <p:nvPr/>
        </p:nvSpPr>
        <p:spPr>
          <a:xfrm>
            <a:off x="3887416" y="4725144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</a:rPr>
              <a:t>Tiktaalik</a:t>
            </a:r>
            <a:r>
              <a:rPr lang="pl-PL" sz="2800" dirty="0" smtClean="0"/>
              <a:t> – ogniwo pośrednie między rybami a płazami</a:t>
            </a:r>
            <a:endParaRPr lang="pl-PL" sz="2800" dirty="0"/>
          </a:p>
        </p:txBody>
      </p:sp>
      <p:pic>
        <p:nvPicPr>
          <p:cNvPr id="5122" name="Picture 2" descr="C:\Users\Kasi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3563888" cy="1678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4038600" cy="4525963"/>
          </a:xfrm>
        </p:spPr>
        <p:txBody>
          <a:bodyPr/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Archeopteryks</a:t>
            </a:r>
            <a:r>
              <a:rPr lang="pl-PL" dirty="0" smtClean="0"/>
              <a:t> – forma pośrednia między gadami a ptakami</a:t>
            </a:r>
            <a:endParaRPr lang="pl-PL" dirty="0"/>
          </a:p>
        </p:txBody>
      </p:sp>
      <p:pic>
        <p:nvPicPr>
          <p:cNvPr id="5" name="Symbol zastępczy zawartości 4" descr="Obraz-JPEG-280-×-180-pikseli-1.jpg2_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3212976"/>
            <a:ext cx="4896544" cy="3147778"/>
          </a:xfrm>
        </p:spPr>
      </p:pic>
      <p:pic>
        <p:nvPicPr>
          <p:cNvPr id="3074" name="Picture 2" descr="C:\Users\Kasia\Desktop\pobr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8364" y="404664"/>
            <a:ext cx="3400261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552" y="476672"/>
            <a:ext cx="4038600" cy="4525963"/>
          </a:xfrm>
        </p:spPr>
        <p:txBody>
          <a:bodyPr/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Ichtiostega</a:t>
            </a:r>
            <a:r>
              <a:rPr lang="pl-PL" dirty="0" smtClean="0"/>
              <a:t>-forma przejściowa między rybami a płazami</a:t>
            </a:r>
            <a:endParaRPr lang="pl-PL" dirty="0"/>
          </a:p>
        </p:txBody>
      </p:sp>
      <p:pic>
        <p:nvPicPr>
          <p:cNvPr id="5" name="Symbol zastępczy zawartości 4" descr="ichtiostega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93384" y="2780928"/>
            <a:ext cx="7433376" cy="344908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Ewolucja biologiczna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to rozciągnięty w czasie proces stopniowych, nieustannie zachodzących i nieodwracalnych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zmian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, w wyniku których jedne gatunki wymierają bądź dają początek innym.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Skamieniałości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r>
              <a:rPr lang="pl-PL" dirty="0" smtClean="0"/>
              <a:t>Typowe skamieniałości - 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szczątki roślin i zwierząt w stanie </a:t>
            </a:r>
            <a:r>
              <a:rPr lang="pl-PL" b="1" dirty="0" err="1" smtClean="0">
                <a:solidFill>
                  <a:schemeClr val="accent2">
                    <a:lumMod val="75000"/>
                  </a:schemeClr>
                </a:solidFill>
              </a:rPr>
              <a:t>fosylnym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098" name="Picture 2" descr="C:\Users\Kasia\Desktop\240px-Ammonite_Asteroce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456384" cy="2592288"/>
          </a:xfrm>
          <a:prstGeom prst="rect">
            <a:avLst/>
          </a:prstGeom>
          <a:noFill/>
        </p:spPr>
      </p:pic>
      <p:pic>
        <p:nvPicPr>
          <p:cNvPr id="8" name="Symbol zastępczy zawartości 7" descr="depositphotos_29934953-stock-photo-fossilized-woo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1560" y="3573016"/>
            <a:ext cx="4038600" cy="2692400"/>
          </a:xfrm>
        </p:spPr>
      </p:pic>
      <p:sp>
        <p:nvSpPr>
          <p:cNvPr id="6" name="pole tekstowe 5"/>
          <p:cNvSpPr txBox="1"/>
          <p:nvPr/>
        </p:nvSpPr>
        <p:spPr>
          <a:xfrm>
            <a:off x="5148064" y="4437112"/>
            <a:ext cx="3995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www.youtube.com/watch?v=3P92PMZMrjM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Odciski i odlewy</a:t>
            </a:r>
            <a:r>
              <a:rPr lang="pl-PL" dirty="0" smtClean="0"/>
              <a:t>, najczęściej w skałach osadowych np. karbońskich paproci drzewiastych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Symbol zastępczy zawartości 4" descr="1-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374286"/>
            <a:ext cx="3600400" cy="2334634"/>
          </a:xfrm>
        </p:spPr>
      </p:pic>
      <p:pic>
        <p:nvPicPr>
          <p:cNvPr id="4098" name="Picture 2" descr="C:\Users\Kasia\Desktop\depositphotos_139764752-stock-photo-fossil-trilobite-imprint-in-the.jpg"/>
          <p:cNvPicPr>
            <a:picLocks noChangeAspect="1" noChangeArrowheads="1"/>
          </p:cNvPicPr>
          <p:nvPr/>
        </p:nvPicPr>
        <p:blipFill>
          <a:blip r:embed="rId3" cstate="print"/>
          <a:srcRect b="9497"/>
          <a:stretch>
            <a:fillRect/>
          </a:stretch>
        </p:blipFill>
        <p:spPr bwMode="auto">
          <a:xfrm>
            <a:off x="3563888" y="3501008"/>
            <a:ext cx="4776192" cy="3153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Szczątki kopalne w postaci kłów, kości, zębów np. dinozaurów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pic>
        <p:nvPicPr>
          <p:cNvPr id="3074" name="Picture 2" descr="C:\Users\Kasia\Desktop\07de596f-6cfa-49c5-91d1-810e39e5f9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00432"/>
            <a:ext cx="3528391" cy="2646294"/>
          </a:xfrm>
          <a:prstGeom prst="rect">
            <a:avLst/>
          </a:prstGeom>
          <a:noFill/>
        </p:spPr>
      </p:pic>
      <p:pic>
        <p:nvPicPr>
          <p:cNvPr id="3075" name="Picture 3" descr="C:\Users\Kasia\Desktop\z18589349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3609294" cy="237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Ślady działalności organizmów</a:t>
            </a:r>
            <a:endParaRPr lang="pl-PL" dirty="0"/>
          </a:p>
        </p:txBody>
      </p:sp>
      <p:pic>
        <p:nvPicPr>
          <p:cNvPr id="1026" name="Picture 2" descr="C:\Users\Kasia\Desktop\m180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899592" y="5589240"/>
            <a:ext cx="334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KOPROLITY-skamieniałe odchody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Kasia\Desktop\nrCktkpTURBXy9kOGJhNzg3NDg5Y2I0MDhjOTMzNzM0YjI1ZmU4OWZhZi5qcGeRlQMAEc0DhM0B-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27886"/>
            <a:ext cx="4038600" cy="2270591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6084168" y="5805264"/>
            <a:ext cx="17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Gniazdo z jajami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kambr_20130104_19482892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4038600" cy="2680621"/>
          </a:xfrm>
        </p:spPr>
      </p:pic>
      <p:pic>
        <p:nvPicPr>
          <p:cNvPr id="5" name="Symbol zastępczy zawartości 4" descr="Trex_footprint_odlew_z_Meksyk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908720"/>
            <a:ext cx="3009284" cy="4525963"/>
          </a:xfrm>
        </p:spPr>
      </p:pic>
      <p:sp>
        <p:nvSpPr>
          <p:cNvPr id="6" name="pole tekstowe 5"/>
          <p:cNvSpPr txBox="1"/>
          <p:nvPr/>
        </p:nvSpPr>
        <p:spPr>
          <a:xfrm>
            <a:off x="6084168" y="6021288"/>
            <a:ext cx="72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Tropy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67544" y="3789040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system odgałęziających się cylindrycznych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nor</a:t>
            </a:r>
            <a:r>
              <a:rPr lang="pl-PL" dirty="0" smtClean="0"/>
              <a:t>, przypisywanych działalności życiowej rzadkich morskich bezkręgowców – priapulidów</a:t>
            </a:r>
            <a:endParaRPr lang="pl-P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1c8e73eb43d6b84d18aaf25b1c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Symbol zastępczy zawartości 5" descr="Koprolit-kaboson_slika_O_716546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1102" y="1600200"/>
            <a:ext cx="3392796" cy="4525963"/>
          </a:xfrm>
        </p:spPr>
      </p:pic>
      <p:sp>
        <p:nvSpPr>
          <p:cNvPr id="7" name="pole tekstowe 6"/>
          <p:cNvSpPr txBox="1"/>
          <p:nvPr/>
        </p:nvSpPr>
        <p:spPr>
          <a:xfrm>
            <a:off x="467544" y="5805264"/>
            <a:ext cx="447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Skamieniałe drewno i koprolit po oszlifowaniu</a:t>
            </a:r>
            <a:endParaRPr lang="pl-PL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l_570xN.1358421066_8t4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4038600" cy="2720741"/>
          </a:xfrm>
        </p:spPr>
      </p:pic>
      <p:pic>
        <p:nvPicPr>
          <p:cNvPr id="6" name="Symbol zastępczy zawartości 5" descr="images (3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404664"/>
            <a:ext cx="3449960" cy="3449960"/>
          </a:xfrm>
        </p:spPr>
      </p:pic>
      <p:pic>
        <p:nvPicPr>
          <p:cNvPr id="1026" name="Picture 2" descr="C:\Users\Kasia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861048"/>
            <a:ext cx="2647181" cy="2647181"/>
          </a:xfrm>
          <a:prstGeom prst="rect">
            <a:avLst/>
          </a:prstGeom>
          <a:noFill/>
        </p:spPr>
      </p:pic>
      <p:pic>
        <p:nvPicPr>
          <p:cNvPr id="1027" name="Picture 3" descr="C:\Users\Kasia\Desktop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780928"/>
            <a:ext cx="4032448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https://www.youtube.com/watch?v=sgPnnzou0og</a:t>
            </a:r>
            <a:endParaRPr lang="pl-PL" dirty="0" smtClean="0"/>
          </a:p>
          <a:p>
            <a:r>
              <a:rPr lang="pl-PL" dirty="0" smtClean="0"/>
              <a:t>Co to są i jak powstają skamieniałości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Kasia\Desktop\fosylizacja-skamienialosci-drew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29" y="548680"/>
            <a:ext cx="8821661" cy="5758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116632" y="260648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Mumie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Symbol zastępczy zawartości 5" descr="pobrane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924944"/>
            <a:ext cx="6840760" cy="3335402"/>
          </a:xfrm>
        </p:spPr>
      </p:pic>
      <p:pic>
        <p:nvPicPr>
          <p:cNvPr id="5" name="Symbol zastępczy zawartości 4" descr="historia-mumifikacj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548680"/>
            <a:ext cx="4038600" cy="218354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endParaRPr lang="pl-PL" dirty="0"/>
          </a:p>
          <a:p>
            <a:r>
              <a:rPr lang="pl-PL" dirty="0" smtClean="0"/>
              <a:t>KIEDY PRZYBYWA NOWYCH GATUNKÓW?</a:t>
            </a:r>
            <a:endParaRPr lang="pl-PL" dirty="0"/>
          </a:p>
        </p:txBody>
      </p:sp>
      <p:pic>
        <p:nvPicPr>
          <p:cNvPr id="1026" name="Picture 2" descr="C:\Users\Kasia\Desktop\d052619bff38c8df742ba9ff16e60b4bf0e915c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2996952"/>
            <a:ext cx="893445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404664" y="188640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Inkluzje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Symbol zastępczy zawartości 4" descr="IMG_0638e12-1024x68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196752"/>
            <a:ext cx="4038600" cy="2689771"/>
          </a:xfrm>
        </p:spPr>
      </p:pic>
      <p:pic>
        <p:nvPicPr>
          <p:cNvPr id="5122" name="Picture 2" descr="C:\Users\Kasia\Desktop\bursztyn-590x3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64" y="3501008"/>
            <a:ext cx="420875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r>
              <a:rPr lang="pl-PL" dirty="0" smtClean="0"/>
              <a:t>POŚREDNIE DOWODY EWOLUCJI</a:t>
            </a:r>
            <a:endParaRPr lang="pl-PL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POŚREDNIE DOWODY EWOLUCJI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są </a:t>
            </a:r>
            <a:r>
              <a:rPr lang="pl-PL" dirty="0"/>
              <a:t>to dane dostarczane z różnych dziedzin, tj. z anatomii porównawczej, embriologii, systematyki, biogeografii, fizjologii i biochemii, które wskazują na jedność świata żywego.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>
            <a:normAutofit fontScale="92500" lnSpcReduction="10000"/>
          </a:bodyPr>
          <a:lstStyle/>
          <a:p>
            <a:r>
              <a:rPr lang="pl-PL" sz="4300" b="1" dirty="0">
                <a:solidFill>
                  <a:schemeClr val="accent2">
                    <a:lumMod val="75000"/>
                  </a:schemeClr>
                </a:solidFill>
              </a:rPr>
              <a:t>Narządy szczątkowe </a:t>
            </a:r>
            <a:r>
              <a:rPr lang="pl-PL" dirty="0"/>
              <a:t>- pozostałości po ewolucyjne nie odgrywające żadnej istotnej roli u współczesnych organizmów.</a:t>
            </a:r>
            <a:endParaRPr lang="pl-PL" dirty="0" smtClean="0"/>
          </a:p>
          <a:p>
            <a:r>
              <a:rPr lang="pl-PL" dirty="0" smtClean="0"/>
              <a:t> </a:t>
            </a:r>
            <a:r>
              <a:rPr lang="pl-PL" dirty="0"/>
              <a:t>U człowieka narządami szczątkowymi są np.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kość</a:t>
            </a:r>
            <a:r>
              <a:rPr lang="pl-PL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ogonowa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, 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zęby mądrości, wyrostek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robaczkowy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mięśnie poruszające małżowiną uszną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8" name="Symbol zastępczy zawartości 7" descr="zabmadrosci_p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88640"/>
            <a:ext cx="4038600" cy="2453450"/>
          </a:xfrm>
        </p:spPr>
      </p:pic>
      <p:pic>
        <p:nvPicPr>
          <p:cNvPr id="2050" name="Picture 2" descr="C:\Users\Kasi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356992"/>
            <a:ext cx="1743075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Jedność budowy i funkcjonowania niektórych narządów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</a:t>
            </a:r>
            <a:r>
              <a:rPr lang="pl-PL" b="1" dirty="0"/>
              <a:t>wszystkie istoty żywe </a:t>
            </a:r>
            <a:r>
              <a:rPr lang="pl-PL" dirty="0"/>
              <a:t>mają ten sam kod genetyczny i są </a:t>
            </a:r>
            <a:r>
              <a:rPr lang="pl-PL" b="1" dirty="0"/>
              <a:t>zbudowane z komórek mających podobny plan budowy.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Symbol zastępczy zawartości 4" descr="classic-192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87533"/>
            <a:ext cx="4038600" cy="2751296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Rozmieszczenie organizmów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chemeClr val="accent2">
                    <a:lumMod val="75000"/>
                  </a:schemeClr>
                </a:solidFill>
              </a:rPr>
              <a:t>Struktury homologiczne </a:t>
            </a:r>
            <a:r>
              <a:rPr lang="pl-PL" dirty="0"/>
              <a:t>– różniące się wyglądem, ponieważ przystosowane do pełnienia odmiennych funkcji, </a:t>
            </a:r>
            <a:r>
              <a:rPr lang="pl-PL" b="1" dirty="0"/>
              <a:t>składających się </a:t>
            </a:r>
            <a:r>
              <a:rPr lang="pl-PL" dirty="0"/>
              <a:t>jednak </a:t>
            </a:r>
            <a:r>
              <a:rPr lang="pl-PL" b="1" dirty="0"/>
              <a:t>z podobnych części</a:t>
            </a:r>
            <a:r>
              <a:rPr lang="pl-PL" dirty="0"/>
              <a:t>. Świadczy to o wspólnym pochodzeniu ewolucyjnym.</a:t>
            </a:r>
          </a:p>
        </p:txBody>
      </p:sp>
      <p:pic>
        <p:nvPicPr>
          <p:cNvPr id="5" name="Symbol zastępczy zawartości 4" descr="efc0e81a7dff0ed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14465"/>
            <a:ext cx="4038600" cy="2897432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5157192"/>
            <a:ext cx="8291264" cy="1401019"/>
          </a:xfrm>
        </p:spPr>
        <p:txBody>
          <a:bodyPr>
            <a:normAutofit fontScale="70000" lnSpcReduction="20000"/>
          </a:bodyPr>
          <a:lstStyle/>
          <a:p>
            <a:r>
              <a:rPr lang="pl-PL" sz="4300" b="1" dirty="0">
                <a:solidFill>
                  <a:schemeClr val="accent2">
                    <a:lumMod val="75000"/>
                  </a:schemeClr>
                </a:solidFill>
              </a:rPr>
              <a:t>Struktury analogiczne </a:t>
            </a:r>
            <a:r>
              <a:rPr lang="pl-PL" dirty="0" smtClean="0"/>
              <a:t>–narządy </a:t>
            </a:r>
            <a:r>
              <a:rPr lang="pl-PL" dirty="0"/>
              <a:t>zwierzęce i roślinne, które </a:t>
            </a:r>
            <a:r>
              <a:rPr lang="pl-PL" b="1" dirty="0"/>
              <a:t>nie mają wspólnego pochodzenia ewolucyjnego </a:t>
            </a:r>
            <a:r>
              <a:rPr lang="pl-PL" b="1" dirty="0" smtClean="0"/>
              <a:t> </a:t>
            </a:r>
          </a:p>
          <a:p>
            <a:r>
              <a:rPr lang="pl-PL" dirty="0" smtClean="0"/>
              <a:t>Wzmocnienie </a:t>
            </a:r>
            <a:r>
              <a:rPr lang="pl-PL" dirty="0"/>
              <a:t>ptasiego skrzydła stanowią lekkie kości pneumatyczne</a:t>
            </a:r>
            <a:r>
              <a:rPr lang="pl-PL" dirty="0" smtClean="0"/>
              <a:t>, natomiast </a:t>
            </a:r>
            <a:r>
              <a:rPr lang="pl-PL" dirty="0"/>
              <a:t>u ważki są to drobne tchawki – element układu oddechowego</a:t>
            </a:r>
          </a:p>
        </p:txBody>
      </p:sp>
      <p:pic>
        <p:nvPicPr>
          <p:cNvPr id="8" name="Symbol zastępczy zawartości 7" descr="1200-417866-2040031-283373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6684" y="188640"/>
            <a:ext cx="8023748" cy="46805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Wbrew pozorom nie wtedy, gdy panują komfortowe warunki...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Nowe gatunki powstają dzięki ciągle zmieniającym się warunkom środowiska.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głód </a:t>
            </a:r>
            <a:r>
              <a:rPr lang="pl-PL" b="1" dirty="0"/>
              <a:t>może sprawiać, że organizmy ewoluują szybciej niż w czasach dostatku.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Wspólny przodek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Według teorii ewolucji wszystkie organizmy wywodzą się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od wspólnego przodka, od najprostszej formy życia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Drzewo życia</a:t>
            </a:r>
            <a:endParaRPr lang="pl-PL" dirty="0"/>
          </a:p>
        </p:txBody>
      </p:sp>
      <p:pic>
        <p:nvPicPr>
          <p:cNvPr id="6" name="Symbol zastępczy zawartości 5" descr="drzewo_zyc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6529" y="0"/>
            <a:ext cx="4567277" cy="6741368"/>
          </a:xfrm>
        </p:spPr>
      </p:pic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5105400" y="1556792"/>
            <a:ext cx="4038600" cy="4525963"/>
          </a:xfrm>
        </p:spPr>
        <p:txBody>
          <a:bodyPr/>
          <a:lstStyle/>
          <a:p>
            <a:r>
              <a:rPr lang="pl-PL" dirty="0"/>
              <a:t>Pochodzenie organizmów od jednego przodka oznacza, że wszystkie organizmy są ze sobą spokrewnione.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505</Words>
  <Application>Microsoft Office PowerPoint</Application>
  <PresentationFormat>Pokaz na ekranie (4:3)</PresentationFormat>
  <Paragraphs>75</Paragraphs>
  <Slides>47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48" baseType="lpstr">
      <vt:lpstr>Motyw pakietu Office</vt:lpstr>
      <vt:lpstr>Dowody ewolucji</vt:lpstr>
      <vt:lpstr>Slajd 2</vt:lpstr>
      <vt:lpstr>Ewolucja biologiczna to rozciągnięty w czasie proces stopniowych, nieustannie zachodzących i nieodwracalnych zmian, w wyniku których jedne gatunki wymierają bądź dają początek innym.</vt:lpstr>
      <vt:lpstr>Slajd 4</vt:lpstr>
      <vt:lpstr>Slajd 5</vt:lpstr>
      <vt:lpstr>Slajd 6</vt:lpstr>
      <vt:lpstr>Slajd 7</vt:lpstr>
      <vt:lpstr>Wspólny przodek</vt:lpstr>
      <vt:lpstr>Drzewo życia</vt:lpstr>
      <vt:lpstr>Slajd 10</vt:lpstr>
      <vt:lpstr>Deinococcus radiodurans</vt:lpstr>
      <vt:lpstr>Slajd 12</vt:lpstr>
      <vt:lpstr>Slajd 13</vt:lpstr>
      <vt:lpstr>Slajd 14</vt:lpstr>
      <vt:lpstr>DOWODY EWOLUCJI</vt:lpstr>
      <vt:lpstr>Slajd 16</vt:lpstr>
      <vt:lpstr>Slajd 17</vt:lpstr>
      <vt:lpstr>Slajd 18</vt:lpstr>
      <vt:lpstr>BEZBOŚREDNIE DOWODY EWOLUCJI</vt:lpstr>
      <vt:lpstr>BEZPOŚREDNIE DOWODY EWOLUCJI</vt:lpstr>
      <vt:lpstr>Kolczatka i dziobak</vt:lpstr>
      <vt:lpstr>Slajd 22</vt:lpstr>
      <vt:lpstr>Skrzypłocz</vt:lpstr>
      <vt:lpstr>Łodzik</vt:lpstr>
      <vt:lpstr>Latimeria</vt:lpstr>
      <vt:lpstr>Slajd 26</vt:lpstr>
      <vt:lpstr>Ogniwa pośrednie</vt:lpstr>
      <vt:lpstr>Slajd 28</vt:lpstr>
      <vt:lpstr>Slajd 29</vt:lpstr>
      <vt:lpstr>Skamieniałości</vt:lpstr>
      <vt:lpstr>Slajd 31</vt:lpstr>
      <vt:lpstr>Slajd 32</vt:lpstr>
      <vt:lpstr>Ślady działalności organizmów</vt:lpstr>
      <vt:lpstr>Slajd 34</vt:lpstr>
      <vt:lpstr>Slajd 35</vt:lpstr>
      <vt:lpstr>Slajd 36</vt:lpstr>
      <vt:lpstr>Slajd 37</vt:lpstr>
      <vt:lpstr>Slajd 38</vt:lpstr>
      <vt:lpstr>Mumie</vt:lpstr>
      <vt:lpstr>Inkluzje</vt:lpstr>
      <vt:lpstr>POŚREDNIE DOWODY EWOLUCJI</vt:lpstr>
      <vt:lpstr>POŚREDNIE DOWODY EWOLUCJI </vt:lpstr>
      <vt:lpstr>Slajd 43</vt:lpstr>
      <vt:lpstr>Jedność budowy i funkcjonowania niektórych narządów</vt:lpstr>
      <vt:lpstr>Rozmieszczenie organizmów</vt:lpstr>
      <vt:lpstr>Slajd 46</vt:lpstr>
      <vt:lpstr>Slajd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Kasia</dc:creator>
  <cp:lastModifiedBy>Kasia</cp:lastModifiedBy>
  <cp:revision>20</cp:revision>
  <dcterms:created xsi:type="dcterms:W3CDTF">2019-01-11T17:29:30Z</dcterms:created>
  <dcterms:modified xsi:type="dcterms:W3CDTF">2019-01-19T15:53:19Z</dcterms:modified>
</cp:coreProperties>
</file>