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8" r:id="rId4"/>
    <p:sldId id="260" r:id="rId5"/>
    <p:sldId id="258" r:id="rId6"/>
    <p:sldId id="262" r:id="rId7"/>
    <p:sldId id="263" r:id="rId8"/>
    <p:sldId id="259" r:id="rId9"/>
    <p:sldId id="264" r:id="rId10"/>
    <p:sldId id="265" r:id="rId11"/>
    <p:sldId id="280" r:id="rId12"/>
    <p:sldId id="281" r:id="rId13"/>
    <p:sldId id="266" r:id="rId14"/>
    <p:sldId id="268" r:id="rId15"/>
    <p:sldId id="267" r:id="rId16"/>
    <p:sldId id="269" r:id="rId17"/>
    <p:sldId id="270" r:id="rId18"/>
    <p:sldId id="272" r:id="rId19"/>
    <p:sldId id="271" r:id="rId20"/>
    <p:sldId id="273" r:id="rId21"/>
    <p:sldId id="275" r:id="rId22"/>
    <p:sldId id="274" r:id="rId23"/>
    <p:sldId id="288" r:id="rId24"/>
    <p:sldId id="276" r:id="rId25"/>
    <p:sldId id="277" r:id="rId26"/>
    <p:sldId id="295" r:id="rId27"/>
    <p:sldId id="296" r:id="rId28"/>
    <p:sldId id="279" r:id="rId29"/>
    <p:sldId id="282" r:id="rId30"/>
    <p:sldId id="283" r:id="rId31"/>
    <p:sldId id="287" r:id="rId32"/>
    <p:sldId id="284" r:id="rId33"/>
    <p:sldId id="285" r:id="rId34"/>
    <p:sldId id="286" r:id="rId35"/>
    <p:sldId id="289" r:id="rId36"/>
    <p:sldId id="290" r:id="rId37"/>
    <p:sldId id="291" r:id="rId38"/>
    <p:sldId id="292" r:id="rId39"/>
    <p:sldId id="294" r:id="rId40"/>
    <p:sldId id="293" r:id="rId41"/>
    <p:sldId id="297" r:id="rId42"/>
    <p:sldId id="298" r:id="rId43"/>
    <p:sldId id="299" r:id="rId44"/>
    <p:sldId id="302" r:id="rId45"/>
    <p:sldId id="304" r:id="rId46"/>
    <p:sldId id="303" r:id="rId47"/>
    <p:sldId id="301" r:id="rId48"/>
    <p:sldId id="305" r:id="rId49"/>
    <p:sldId id="300" r:id="rId5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4A59D-2D8C-4E60-AF44-68C5CD4EB9F2}" type="datetimeFigureOut">
              <a:rPr lang="pl-PL" smtClean="0"/>
              <a:t>2019-11-09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55734-CDC6-4EDF-85A9-F59F9DA1F599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vATNk0vI2o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epodreczniki.pl/a/pierscienice/DLR0WUUme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63&amp;v=5xNxQfVNVR8&amp;feature=emb_logo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xYBiBi3EbE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epodreczniki.pl/a/pierscienice/DLR0WUUme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ekendowo.pl/ciekawostki/p,10-przerazajacych-insektow-czyli-takie-rzeczy-tylko-w-japonii.html" TargetMode="External"/><Relationship Id="rId2" Type="http://schemas.openxmlformats.org/officeDocument/2006/relationships/hyperlink" Target="https://kreatury.wordpress.com/2015/12/17/gigantyczna-pijawka-wciaga-dzdzownice-czyli-food-porn-ze-swiata-pierscienic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epodreczniki.pl/a/pierscienice/DLR0WUUm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/>
              <a:t>Pierścienice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64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0" y="1628800"/>
            <a:ext cx="22677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Ciało dżdżownicy pokryte jest śluzem, który chroni ją przed wysychaniem i urazami mechanicznymi oraz zmniejsza tarcie o podłoże w trakcie poruszania się i drążenia podziemnych tuneli.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Polecenie 2</a:t>
            </a:r>
          </a:p>
          <a:p>
            <a:r>
              <a:rPr lang="pl-PL" dirty="0"/>
              <a:t>Wyjaśnij, dlaczego dżdżownice podczas deszczu i bezpośrednio po nim wychodzą na powierzchnię gleby.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Ciekawostka</a:t>
            </a:r>
          </a:p>
          <a:p>
            <a:r>
              <a:rPr lang="pl-PL" dirty="0"/>
              <a:t>Dżdżownice mają duże zdolności do regeneracji. Uszkodzona przez nieuważnego działkowca pierścienica może odtworzyć nawet połowę swojego ciała, pod warunkiem, że zachowała pierścienie 9‑20.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2175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72650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8825" cy="722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2175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05975" cy="72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2175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3100" cy="71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1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Większość osiadłych pierścienic to </a:t>
            </a:r>
            <a:r>
              <a:rPr lang="pl-PL" b="1" dirty="0"/>
              <a:t>filtratory</a:t>
            </a:r>
            <a:r>
              <a:rPr lang="pl-PL" dirty="0"/>
              <a:t>. Pierścienice ryjące w dnie zbiorników wodnych są </a:t>
            </a:r>
            <a:r>
              <a:rPr lang="pl-PL" b="1" dirty="0" err="1"/>
              <a:t>mułożercami</a:t>
            </a:r>
            <a:r>
              <a:rPr lang="pl-PL" b="1" dirty="0"/>
              <a:t>,</a:t>
            </a:r>
            <a:r>
              <a:rPr lang="pl-PL" dirty="0"/>
              <a:t> pobierają muł wraz ze szczątkami organicznymi i drobnymi organizmami 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39300" cy="721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107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/>
          <a:lstStyle/>
          <a:p>
            <a:r>
              <a:rPr lang="pl-PL" dirty="0"/>
              <a:t>Młode dżdżownice wykluwają się z mini jajeczek, </a:t>
            </a:r>
            <a:r>
              <a:rPr lang="pl-PL" dirty="0" smtClean="0"/>
              <a:t> </a:t>
            </a:r>
            <a:r>
              <a:rPr lang="pl-PL" dirty="0"/>
              <a:t>pełną dojrzałość osiągają w ciągu roku. </a:t>
            </a:r>
            <a:r>
              <a:rPr lang="pl-PL" b="1" dirty="0"/>
              <a:t>Podobno mogą żyć do 8 la</a:t>
            </a:r>
            <a:r>
              <a:rPr lang="pl-PL" dirty="0"/>
              <a:t>t, ale słyszałam o gatunku, który żyje do 16, jednak nie oszukujmy się, najczęściej przeżywają 2 lata.</a:t>
            </a:r>
          </a:p>
        </p:txBody>
      </p:sp>
      <p:pic>
        <p:nvPicPr>
          <p:cNvPr id="26626" name="Picture 2" descr="C:\Users\Kasia\Desktop\pol_pl_Cykl-zycia-dzdzownicy-168_1.jpg"/>
          <p:cNvPicPr>
            <a:picLocks noChangeAspect="1" noChangeArrowheads="1"/>
          </p:cNvPicPr>
          <p:nvPr/>
        </p:nvPicPr>
        <p:blipFill>
          <a:blip r:embed="rId2" cstate="print"/>
          <a:srcRect t="19761" b="19760"/>
          <a:stretch>
            <a:fillRect/>
          </a:stretch>
        </p:blipFill>
        <p:spPr bwMode="auto">
          <a:xfrm>
            <a:off x="2771800" y="3068960"/>
            <a:ext cx="5715000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rid6161.jpg_20071129112414_rid6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463308" cy="590550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pl-PL" dirty="0" smtClean="0"/>
              <a:t>NEREIDA</a:t>
            </a:r>
            <a:endParaRPr lang="pl-PL" dirty="0"/>
          </a:p>
        </p:txBody>
      </p:sp>
      <p:pic>
        <p:nvPicPr>
          <p:cNvPr id="4" name="Symbol zastępczy zawartości 3" descr="1aPrOY6orxd8mo586qZpU02APg856MR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8514843" cy="5073427"/>
          </a:xfrm>
        </p:spPr>
      </p:pic>
      <p:sp>
        <p:nvSpPr>
          <p:cNvPr id="5" name="pole tekstowe 4"/>
          <p:cNvSpPr txBox="1"/>
          <p:nvPr/>
        </p:nvSpPr>
        <p:spPr>
          <a:xfrm>
            <a:off x="539552" y="6309320"/>
            <a:ext cx="722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głowę wyposażoną w 2 pary oczu i wyrostki zaopatrzone w narządy dotyku.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Nereida to morska pierścienica występująca pospolicie w Morzu Bałtyckim. </a:t>
            </a:r>
          </a:p>
        </p:txBody>
      </p:sp>
      <p:pic>
        <p:nvPicPr>
          <p:cNvPr id="4" name="Symbol zastępczy zawartości 3" descr="685bc9c07e970e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340768"/>
            <a:ext cx="6667500" cy="4457700"/>
          </a:xfrm>
        </p:spPr>
      </p:pic>
      <p:sp>
        <p:nvSpPr>
          <p:cNvPr id="5" name="pole tekstowe 4"/>
          <p:cNvSpPr txBox="1"/>
          <p:nvPr/>
        </p:nvSpPr>
        <p:spPr>
          <a:xfrm>
            <a:off x="611560" y="6165304"/>
            <a:ext cx="489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hlinkClick r:id="rId3"/>
              </a:rPr>
              <a:t>https://www.youtube.com/watch?v=VvATNk0vI2o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PIERŚCIENICE</a:t>
            </a:r>
            <a:endParaRPr lang="pl-PL" dirty="0"/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4860032" y="1124744"/>
            <a:ext cx="2088232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4211960" y="1196752"/>
            <a:ext cx="7200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 flipH="1">
            <a:off x="827584" y="1052736"/>
            <a:ext cx="2304256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251520" y="3284984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DŻDŻOWNICE</a:t>
            </a:r>
            <a:endParaRPr lang="pl-PL" dirty="0"/>
          </a:p>
        </p:txBody>
      </p:sp>
      <p:pic>
        <p:nvPicPr>
          <p:cNvPr id="20482" name="Picture 2" descr="C:\Users\Kasia\Desktop\BILOGIA\Klasa 6\OD PARZYDEŁKOWCÓW DO PIERŚCIENIC\PRZYRODA-I-JA-dżdżow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2267744" cy="1700808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563888" y="2564904"/>
            <a:ext cx="93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PIJAWKI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7020272" y="4653136"/>
            <a:ext cx="101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NEREIDA</a:t>
            </a:r>
            <a:endParaRPr lang="pl-PL" dirty="0"/>
          </a:p>
        </p:txBody>
      </p:sp>
      <p:pic>
        <p:nvPicPr>
          <p:cNvPr id="20483" name="Picture 3" descr="C:\Users\Kasia\Desktop\BILOGIA\Klasa 6\OD PARZYDEŁKOWCÓW DO PIERŚCIENIC\F62wm5hQDNDMnUUK33w3fKphzMvSZF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996952"/>
            <a:ext cx="2841539" cy="2145954"/>
          </a:xfrm>
          <a:prstGeom prst="rect">
            <a:avLst/>
          </a:prstGeom>
          <a:noFill/>
        </p:spPr>
      </p:pic>
      <p:cxnSp>
        <p:nvCxnSpPr>
          <p:cNvPr id="20" name="Łącznik prosty ze strzałką 19"/>
          <p:cNvCxnSpPr/>
          <p:nvPr/>
        </p:nvCxnSpPr>
        <p:spPr>
          <a:xfrm>
            <a:off x="5652120" y="764704"/>
            <a:ext cx="432048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>
            <a:off x="6156176" y="692696"/>
            <a:ext cx="124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RURECZNK </a:t>
            </a:r>
            <a:endParaRPr lang="pl-PL" dirty="0"/>
          </a:p>
        </p:txBody>
      </p:sp>
      <p:pic>
        <p:nvPicPr>
          <p:cNvPr id="20484" name="Picture 4" descr="C:\Users\Kasia\Desktop\BILOGIA\Klasa 6\OD PARZYDEŁKOWCÓW DO PIERŚCIENIC\slingerworm_tubif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268760"/>
            <a:ext cx="1857247" cy="1800200"/>
          </a:xfrm>
          <a:prstGeom prst="rect">
            <a:avLst/>
          </a:prstGeom>
          <a:noFill/>
        </p:spPr>
      </p:pic>
      <p:pic>
        <p:nvPicPr>
          <p:cNvPr id="20485" name="Picture 5" descr="C:\Users\Kasia\Desktop\BILOGIA\Klasa 6\OD PARZYDEŁKOWCÓW DO PIERŚCIENIC\685bc9c07e970e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5085184"/>
            <a:ext cx="2088232" cy="1396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980728" y="260648"/>
            <a:ext cx="8229600" cy="1143000"/>
          </a:xfrm>
        </p:spPr>
        <p:txBody>
          <a:bodyPr/>
          <a:lstStyle/>
          <a:p>
            <a:r>
              <a:rPr lang="pl-PL" dirty="0" smtClean="0"/>
              <a:t>PIJAWKI</a:t>
            </a:r>
            <a:endParaRPr lang="pl-PL" dirty="0"/>
          </a:p>
        </p:txBody>
      </p:sp>
      <p:pic>
        <p:nvPicPr>
          <p:cNvPr id="4" name="Symbol zastępczy zawartości 3" descr="153mJuXB1v0c1Rs0eVgOuXAivvtGlBFH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6299" y="324578"/>
            <a:ext cx="4302005" cy="621789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Odżywiają się krwią swoich żywicieli. Na przedniej i tylnej części ciała mają przyssawki. Za ich pomocą przyczepiają się do żywiciela i nacinają jego skórę ząbkami znajdującymi się w otworze gębowym umieszczonym wewnątrz jednej z przyssawek. 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200" dirty="0"/>
              <a:t>Pijawki jednorazowo wysysają dużą ilość krwi, a następnie przechowują ją w </a:t>
            </a:r>
            <a:r>
              <a:rPr lang="pl-PL" sz="2200" dirty="0">
                <a:hlinkClick r:id="rId2"/>
              </a:rPr>
              <a:t>wolu</a:t>
            </a:r>
            <a:r>
              <a:rPr lang="pl-PL" sz="2200" dirty="0"/>
              <a:t>, części przewodu pokarmowego. Trawienie krwi może </a:t>
            </a:r>
            <a:r>
              <a:rPr lang="pl-PL" sz="2700" dirty="0"/>
              <a:t>trwać nawet 2 lata</a:t>
            </a:r>
          </a:p>
        </p:txBody>
      </p:sp>
      <p:pic>
        <p:nvPicPr>
          <p:cNvPr id="4" name="Symbol zastępczy zawartości 3" descr="F62wm5hQDNDMnUUK33w3fKphzMvSZFo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5500" y="1600200"/>
            <a:ext cx="5992999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774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583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"/>
            <a:ext cx="8208912" cy="3212976"/>
          </a:xfrm>
        </p:spPr>
        <p:txBody>
          <a:bodyPr>
            <a:normAutofit/>
          </a:bodyPr>
          <a:lstStyle/>
          <a:p>
            <a:r>
              <a:rPr lang="pl-PL" b="1" dirty="0"/>
              <a:t>Ciekawostka</a:t>
            </a:r>
          </a:p>
          <a:p>
            <a:r>
              <a:rPr lang="pl-PL" dirty="0"/>
              <a:t>Największym przedstawicielem pijawek jest pijawka amazońska. Osiąga ona długość do 45 cm i może żyć nawet 20 lat. Kiedy jest młoda, atakuje płazy, w wieku dorosłym żywi się krwią kajmanów, anakond, kapibar i bydła.</a:t>
            </a:r>
          </a:p>
          <a:p>
            <a:endParaRPr lang="pl-PL" dirty="0"/>
          </a:p>
        </p:txBody>
      </p:sp>
      <p:pic>
        <p:nvPicPr>
          <p:cNvPr id="23554" name="Picture 2" descr="C:\Users\Kasia\Desktop\pijawka-amazoc584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56992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 gruczołów ślinowych pijawki amazońskiej wykonywane są preparaty </a:t>
            </a:r>
            <a:r>
              <a:rPr lang="pl-PL" dirty="0" err="1"/>
              <a:t>antyzakrzepowe</a:t>
            </a:r>
            <a:r>
              <a:rPr lang="pl-PL" dirty="0"/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r>
              <a:rPr lang="pl-PL" b="1" dirty="0"/>
              <a:t>PIJAWKA KOŃSKA</a:t>
            </a:r>
            <a:r>
              <a:rPr lang="pl-PL" dirty="0"/>
              <a:t> (</a:t>
            </a:r>
            <a:r>
              <a:rPr lang="pl-PL" dirty="0" err="1"/>
              <a:t>Haemopissanguisuga</a:t>
            </a:r>
            <a:r>
              <a:rPr lang="pl-PL" dirty="0"/>
              <a:t>) jest największą pijawką żyjącą w Polsce. Nie jest pasożytem tylko drapieżnikiem, żywi się skąposzczetami, drobnymi mięczakami i </a:t>
            </a:r>
            <a:r>
              <a:rPr lang="pl-PL" dirty="0" err="1"/>
              <a:t>larwamiowadów</a:t>
            </a:r>
            <a:r>
              <a:rPr lang="pl-PL" dirty="0"/>
              <a:t>. Osiąga długość 6–10 cm</a:t>
            </a:r>
          </a:p>
        </p:txBody>
      </p:sp>
      <p:pic>
        <p:nvPicPr>
          <p:cNvPr id="24578" name="Picture 2" descr="C:\Users\Kasia\Desktop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068960"/>
            <a:ext cx="7904591" cy="2782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err="1"/>
              <a:t>Hirudoterapia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836712"/>
            <a:ext cx="7884367" cy="580795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Choroby i bóle serca, choroby płuc, oskrzeli, choroby przewodu pokarmowego, choroby wątroby, wrzody żołądka i dwunastnicy, nadciśnienie, </a:t>
            </a:r>
            <a:r>
              <a:rPr lang="pl-PL" dirty="0" err="1"/>
              <a:t>niedociśnienie</a:t>
            </a:r>
            <a:r>
              <a:rPr lang="pl-PL" dirty="0"/>
              <a:t>, choroby skóry, żylaki, </a:t>
            </a:r>
            <a:r>
              <a:rPr lang="pl-PL" dirty="0" err="1"/>
              <a:t>zaskrzepowe</a:t>
            </a:r>
            <a:r>
              <a:rPr lang="pl-PL" dirty="0"/>
              <a:t> zapalenie żył, trudno gojące się rany, choroby kręgosłupa/bóle/, rwę kulszową, zapalenie korzonków nerwowych, bóle stawów, obrzęki powypadkowe, krwiaki i zakrzepy.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26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Lekarze musieli przyznać, że hirudyna jest skuteczniejsza w zapobieganiu zawałom, niż stosowana do tej pory aspiryna czy heparyna (testy na około 20 tysiącach chorych). Dzięki pijawkom, jedna z firm farmaceutycznych stworzyła już syntetyczną hirudynę, którą mogą przyjmować chorzy.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To dżdżownica australijska (</a:t>
            </a:r>
            <a:r>
              <a:rPr lang="pl-PL" i="1" dirty="0" err="1"/>
              <a:t>Megascolides</a:t>
            </a:r>
            <a:r>
              <a:rPr lang="pl-PL" i="1" dirty="0"/>
              <a:t> </a:t>
            </a:r>
            <a:r>
              <a:rPr lang="pl-PL" i="1" dirty="0" err="1"/>
              <a:t>australis</a:t>
            </a:r>
            <a:r>
              <a:rPr lang="pl-PL" dirty="0"/>
              <a:t>), osiągająca długość od 1 do 3 metrów(!) i średnicę ok. 2 cm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543344164_somsv4_6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0241" y="292784"/>
            <a:ext cx="4224378" cy="6160552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POKARM</a:t>
            </a:r>
            <a:endParaRPr lang="pl-PL" dirty="0"/>
          </a:p>
        </p:txBody>
      </p:sp>
      <p:cxnSp>
        <p:nvCxnSpPr>
          <p:cNvPr id="5" name="Łącznik prosty ze strzałką 4"/>
          <p:cNvCxnSpPr/>
          <p:nvPr/>
        </p:nvCxnSpPr>
        <p:spPr>
          <a:xfrm flipH="1">
            <a:off x="1475656" y="908720"/>
            <a:ext cx="223224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4283968" y="980728"/>
            <a:ext cx="72008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5436096" y="764704"/>
            <a:ext cx="144016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 descr="C:\Users\Kasia\Desktop\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48680"/>
            <a:ext cx="2866806" cy="1944216"/>
          </a:xfrm>
          <a:prstGeom prst="rect">
            <a:avLst/>
          </a:prstGeom>
          <a:noFill/>
        </p:spPr>
      </p:pic>
      <p:pic>
        <p:nvPicPr>
          <p:cNvPr id="25603" name="Picture 3" descr="C:\Users\Kasia\Desktop\398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780928"/>
            <a:ext cx="4680942" cy="3722104"/>
          </a:xfrm>
          <a:prstGeom prst="rect">
            <a:avLst/>
          </a:prstGeom>
          <a:noFill/>
        </p:spPr>
      </p:pic>
      <p:pic>
        <p:nvPicPr>
          <p:cNvPr id="25604" name="Picture 4" descr="C:\Users\Kasia\Desktop\KCE4817c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3021589" cy="2016224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395537" y="3429000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płazy, ptaki, ssaki, wije oraz niektóre owady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024px-Carabus_auratus_with_pr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8894" y="1600200"/>
            <a:ext cx="6066212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iekawostka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1967" y="1600200"/>
            <a:ext cx="4760065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Może tego nie wiecie, ale istnieją ślimaki mięsożerne. Należą do rodzaju </a:t>
            </a:r>
            <a:r>
              <a:rPr lang="pl-PL" dirty="0" err="1"/>
              <a:t>Powelliphanta</a:t>
            </a:r>
            <a:r>
              <a:rPr lang="pl-PL" dirty="0"/>
              <a:t> i zamieszkują Nową Zelandię. Potrafią osiągać nawet do 10 cm, a swoją wielkością przypominają zaciśniętą pięść. Ich głównym pożywieniem są dżdżownice. </a:t>
            </a:r>
            <a:endParaRPr lang="pl-PL" dirty="0" smtClean="0"/>
          </a:p>
          <a:p>
            <a:r>
              <a:rPr lang="pl-PL" dirty="0" smtClean="0">
                <a:hlinkClick r:id="rId2"/>
              </a:rPr>
              <a:t>https://www.youtube.com/watch?time_continue=63&amp;v=5xNxQfVNVR8&amp;feature=emb_logo</a:t>
            </a:r>
            <a:endParaRPr lang="pl-PL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tufibex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hlinkClick r:id="rId2"/>
              </a:rPr>
              <a:t>https://www.youtube.com/watch?v=hxYBiBi3EbE</a:t>
            </a:r>
            <a:endParaRPr lang="pl-PL" dirty="0" smtClean="0"/>
          </a:p>
          <a:p>
            <a:r>
              <a:rPr lang="pl-PL" dirty="0"/>
              <a:t>przyczyniają się do samooczyszczania się wód.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mtClean="0">
                <a:hlinkClick r:id="rId2"/>
              </a:rPr>
              <a:t>https://epodreczniki.pl/a/pierscienice/DLR0WUUme</a:t>
            </a:r>
            <a:endParaRPr lang="pl-PL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hlinkClick r:id="rId2"/>
              </a:rPr>
              <a:t>https://kreatury.wordpress.com/2015/12/17/gigantyczna-pijawka-wciaga-dzdzownice-czyli-food-porn-ze-swiata-pierscienic/</a:t>
            </a:r>
            <a:endParaRPr lang="pl-PL" dirty="0" smtClean="0"/>
          </a:p>
          <a:p>
            <a:r>
              <a:rPr lang="pl-PL" dirty="0" smtClean="0">
                <a:hlinkClick r:id="rId3"/>
              </a:rPr>
              <a:t>https://www.weekendowo.pl/ciekawostki/p,10-przerazajacych-insektow-czyli-takie-rzeczy-tylko-w-japonii.html</a:t>
            </a:r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Tryb życia</a:t>
            </a:r>
          </a:p>
          <a:p>
            <a:r>
              <a:rPr lang="pl-PL" u="sng" dirty="0" smtClean="0"/>
              <a:t>aktywny </a:t>
            </a:r>
            <a:r>
              <a:rPr lang="pl-PL" u="sng" dirty="0"/>
              <a:t>tryb życia </a:t>
            </a:r>
            <a:endParaRPr lang="pl-PL" u="sng" dirty="0" smtClean="0"/>
          </a:p>
          <a:p>
            <a:r>
              <a:rPr lang="pl-PL" dirty="0"/>
              <a:t>-</a:t>
            </a:r>
            <a:r>
              <a:rPr lang="pl-PL" b="1" dirty="0" smtClean="0"/>
              <a:t>drążą</a:t>
            </a:r>
            <a:r>
              <a:rPr lang="pl-PL" dirty="0" smtClean="0"/>
              <a:t> </a:t>
            </a:r>
            <a:r>
              <a:rPr lang="pl-PL" dirty="0"/>
              <a:t>podziemne korytarze, </a:t>
            </a:r>
          </a:p>
          <a:p>
            <a:r>
              <a:rPr lang="pl-PL" dirty="0" smtClean="0"/>
              <a:t>-</a:t>
            </a:r>
            <a:r>
              <a:rPr lang="pl-PL" b="1" dirty="0" smtClean="0"/>
              <a:t>pełzają</a:t>
            </a:r>
            <a:r>
              <a:rPr lang="pl-PL" dirty="0" smtClean="0"/>
              <a:t> </a:t>
            </a:r>
            <a:r>
              <a:rPr lang="pl-PL" dirty="0"/>
              <a:t>po dnie zbiorników wodnych</a:t>
            </a:r>
            <a:r>
              <a:rPr lang="pl-PL" dirty="0" smtClean="0"/>
              <a:t>,</a:t>
            </a:r>
          </a:p>
          <a:p>
            <a:r>
              <a:rPr lang="pl-PL" dirty="0"/>
              <a:t>-</a:t>
            </a:r>
            <a:r>
              <a:rPr lang="pl-PL" dirty="0" smtClean="0"/>
              <a:t> </a:t>
            </a:r>
            <a:r>
              <a:rPr lang="pl-PL" b="1" dirty="0" smtClean="0"/>
              <a:t>ryją</a:t>
            </a:r>
            <a:r>
              <a:rPr lang="pl-PL" dirty="0" smtClean="0"/>
              <a:t> </a:t>
            </a:r>
            <a:r>
              <a:rPr lang="pl-PL" dirty="0"/>
              <a:t>w nim albo </a:t>
            </a:r>
            <a:r>
              <a:rPr lang="pl-PL" b="1" dirty="0" smtClean="0"/>
              <a:t>pływają</a:t>
            </a:r>
            <a:r>
              <a:rPr lang="pl-PL" dirty="0" smtClean="0"/>
              <a:t> </a:t>
            </a:r>
            <a:r>
              <a:rPr lang="pl-PL" dirty="0"/>
              <a:t>pod powierzchnią lustra wody. </a:t>
            </a:r>
            <a:endParaRPr lang="pl-PL" dirty="0" smtClean="0"/>
          </a:p>
          <a:p>
            <a:r>
              <a:rPr lang="pl-PL" u="sng" dirty="0" smtClean="0"/>
              <a:t>Niektóre </a:t>
            </a:r>
            <a:r>
              <a:rPr lang="pl-PL" u="sng" dirty="0"/>
              <a:t>gatunki są osiadłe. </a:t>
            </a:r>
            <a:endParaRPr lang="pl-PL" u="sng" dirty="0" smtClean="0"/>
          </a:p>
          <a:p>
            <a:r>
              <a:rPr lang="pl-PL" dirty="0" smtClean="0"/>
              <a:t>Tylnym </a:t>
            </a:r>
            <a:r>
              <a:rPr lang="pl-PL" dirty="0"/>
              <a:t>końcem ciała przyczepiają się do kamieni znajdujących się na dnie. Mogą także osiedlać się na pancerzach innych organizmów.</a:t>
            </a: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155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645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4186808" cy="5865515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/>
              <a:t>Kilka </a:t>
            </a:r>
            <a:r>
              <a:rPr lang="pl-PL" dirty="0" smtClean="0"/>
              <a:t>pierścieni </a:t>
            </a:r>
            <a:r>
              <a:rPr lang="pl-PL" dirty="0"/>
              <a:t>w przedniej części </a:t>
            </a:r>
            <a:r>
              <a:rPr lang="pl-PL" dirty="0" smtClean="0"/>
              <a:t>ciała </a:t>
            </a:r>
            <a:r>
              <a:rPr lang="pl-PL" dirty="0"/>
              <a:t>jest wyraźnie grubszych i tworzy tzw. </a:t>
            </a:r>
            <a:r>
              <a:rPr lang="pl-PL" dirty="0">
                <a:hlinkClick r:id="rId2"/>
              </a:rPr>
              <a:t>siodełko</a:t>
            </a:r>
            <a:r>
              <a:rPr lang="pl-PL" dirty="0"/>
              <a:t>. </a:t>
            </a:r>
            <a:endParaRPr lang="pl-PL" dirty="0" smtClean="0"/>
          </a:p>
          <a:p>
            <a:pPr>
              <a:buNone/>
            </a:pPr>
            <a:r>
              <a:rPr lang="pl-PL" u="sng" dirty="0" smtClean="0"/>
              <a:t>Narząd </a:t>
            </a:r>
            <a:r>
              <a:rPr lang="pl-PL" u="sng" dirty="0"/>
              <a:t>ten odgrywa </a:t>
            </a:r>
            <a:r>
              <a:rPr lang="pl-PL" u="sng" dirty="0" smtClean="0"/>
              <a:t>rolę</a:t>
            </a:r>
          </a:p>
          <a:p>
            <a:pPr>
              <a:buNone/>
            </a:pPr>
            <a:r>
              <a:rPr lang="pl-PL" dirty="0"/>
              <a:t>-</a:t>
            </a:r>
            <a:r>
              <a:rPr lang="pl-PL" dirty="0" smtClean="0"/>
              <a:t>w</a:t>
            </a:r>
            <a:r>
              <a:rPr lang="pl-PL" dirty="0"/>
              <a:t> rozmnażaniu </a:t>
            </a:r>
            <a:r>
              <a:rPr lang="pl-PL" dirty="0" smtClean="0"/>
              <a:t>płciowym,</a:t>
            </a:r>
          </a:p>
          <a:p>
            <a:pPr>
              <a:buNone/>
            </a:pPr>
            <a:r>
              <a:rPr lang="pl-PL" dirty="0"/>
              <a:t>-</a:t>
            </a:r>
            <a:r>
              <a:rPr lang="pl-PL" dirty="0" smtClean="0"/>
              <a:t>a</a:t>
            </a:r>
            <a:r>
              <a:rPr lang="pl-PL" dirty="0"/>
              <a:t> </a:t>
            </a:r>
            <a:r>
              <a:rPr lang="pl-PL" dirty="0" smtClean="0"/>
              <a:t>nabłonek </a:t>
            </a:r>
            <a:r>
              <a:rPr lang="pl-PL" dirty="0"/>
              <a:t>zawiera wiele </a:t>
            </a:r>
            <a:r>
              <a:rPr lang="pl-PL" dirty="0" smtClean="0"/>
              <a:t>gruczołów wydzielających </a:t>
            </a:r>
            <a:r>
              <a:rPr lang="pl-PL" dirty="0"/>
              <a:t>śluz.</a:t>
            </a:r>
          </a:p>
        </p:txBody>
      </p:sp>
      <p:pic>
        <p:nvPicPr>
          <p:cNvPr id="1027" name="Picture 3" descr="C:\Users\Kasia\Desktop\Andrzej Czubaj - Biologia PL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861373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67875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23528" y="4797152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Dżdżownica nie posiada oczu, jest jednak wrażliwa na światło dzięki obecności </a:t>
            </a:r>
            <a:r>
              <a:rPr lang="pl-PL" b="1" dirty="0"/>
              <a:t>komórek światłoczułyc</a:t>
            </a:r>
            <a:r>
              <a:rPr lang="pl-PL" dirty="0"/>
              <a:t>h występujących na całej powierzchni jej ciała.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338</Words>
  <Application>Microsoft Office PowerPoint</Application>
  <PresentationFormat>Pokaz na ekranie (4:3)</PresentationFormat>
  <Paragraphs>52</Paragraphs>
  <Slides>49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0" baseType="lpstr">
      <vt:lpstr>Motyw pakietu Office</vt:lpstr>
      <vt:lpstr>Pierścienice 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NEREIDA</vt:lpstr>
      <vt:lpstr>Nereida to morska pierścienica występująca pospolicie w Morzu Bałtyckim. </vt:lpstr>
      <vt:lpstr>PIJAWKI</vt:lpstr>
      <vt:lpstr>Slajd 31</vt:lpstr>
      <vt:lpstr>Pijawki jednorazowo wysysają dużą ilość krwi, a następnie przechowują ją w wolu, części przewodu pokarmowego. Trawienie krwi może trwać nawet 2 lata</vt:lpstr>
      <vt:lpstr>Slajd 33</vt:lpstr>
      <vt:lpstr>Slajd 34</vt:lpstr>
      <vt:lpstr>Slajd 35</vt:lpstr>
      <vt:lpstr>Slajd 36</vt:lpstr>
      <vt:lpstr>Slajd 37</vt:lpstr>
      <vt:lpstr>Hirudoterapia  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tufibex</vt:lpstr>
      <vt:lpstr>Slajd 48</vt:lpstr>
      <vt:lpstr>Slajd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Pierścienice </dc:title>
  <dc:creator>Kasia</dc:creator>
  <cp:lastModifiedBy>Kasia</cp:lastModifiedBy>
  <cp:revision>7</cp:revision>
  <dcterms:created xsi:type="dcterms:W3CDTF">2019-11-09T15:06:37Z</dcterms:created>
  <dcterms:modified xsi:type="dcterms:W3CDTF">2019-11-09T17:35:27Z</dcterms:modified>
</cp:coreProperties>
</file>