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406247-3096-CC35-8433-7E84E694EF62}" v="5" dt="2021-04-14T21:50:16.148"/>
    <p1510:client id="{0B50358D-3C69-A6C7-6BB5-D613EB9F451B}" v="50" dt="2021-04-14T19:52:57.989"/>
    <p1510:client id="{2B14612F-318E-CC5E-FF95-7C909B11256B}" v="1137" dt="2021-04-14T14:59:38.873"/>
    <p1510:client id="{673EBE9F-D0F0-2000-B9BD-BC5D053083F1}" v="441" dt="2021-04-14T19:19:01.276"/>
    <p1510:client id="{6F2CBE9F-30C0-2000-B9BD-B100B0EEFB7E}" v="145" dt="2021-04-14T13:41:52.591"/>
    <p1510:client id="{85257396-13EC-6E42-2529-E9BD43A8CEE1}" v="2988" dt="2021-04-14T21:43:18.541"/>
    <p1510:client id="{99E27B98-873A-C8ED-96A7-D832768C7596}" v="1" dt="2021-04-14T19:43:02.886"/>
    <p1510:client id="{B8C6F82B-85DB-4010-AE5A-016A5D6F5E37}" v="854" dt="2021-04-14T13:23:55.050"/>
    <p1510:client id="{C5D5FE4F-DF7A-1B6A-F9E7-AD6E6E75D033}" v="399" dt="2021-04-14T14:02:08.078"/>
    <p1510:client id="{F2DE892B-6D32-4F86-9947-8271722FAE5B}" v="490" dt="2021-04-14T18:51:38.561"/>
    <p1510:client id="{F441BE9F-700A-2000-E9E5-7FCD4F91F085}" v="515" dt="2021-04-14T20:07:40.703"/>
    <p1510:client id="{F93FBE9F-80FA-2000-B8CB-294B77B17176}" v="695" dt="2021-04-14T19:38:58.173"/>
    <p1510:client id="{FEB7BC43-B6AF-B50B-99F2-D9E9E7363D6E}" v="39" dt="2021-04-14T17:19:23.1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14.04.2021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wf.pl/zagrozone-gatunki" TargetMode="External"/><Relationship Id="rId13" Type="http://schemas.openxmlformats.org/officeDocument/2006/relationships/hyperlink" Target="https://epodreczniki.pl/a/ochrona-srodowiska-w-polsce/DF1PcYKMb" TargetMode="External"/><Relationship Id="rId3" Type="http://schemas.openxmlformats.org/officeDocument/2006/relationships/image" Target="../media/image16.png"/><Relationship Id="rId7" Type="http://schemas.openxmlformats.org/officeDocument/2006/relationships/hyperlink" Target="http://blizejzrodel.pl/blizej-wiedzy/zanieczyszczenie-wod-jak-pomoc-srodowisku/" TargetMode="External"/><Relationship Id="rId12" Type="http://schemas.openxmlformats.org/officeDocument/2006/relationships/hyperlink" Target="http://www.teraz-srodowisko.p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usinessinsider.com.pl/wiadomosci/zanieczyszczenie-oceanow-ile-rozkladaja-sie-smieci-w-wodzie/6sv6eeh" TargetMode="External"/><Relationship Id="rId11" Type="http://schemas.openxmlformats.org/officeDocument/2006/relationships/hyperlink" Target="http://www.ekologia.pl" TargetMode="External"/><Relationship Id="rId5" Type="http://schemas.openxmlformats.org/officeDocument/2006/relationships/hyperlink" Target="https://esbud.pl/problem-dzikich-wysypisk-w-lasach/" TargetMode="External"/><Relationship Id="rId10" Type="http://schemas.openxmlformats.org/officeDocument/2006/relationships/hyperlink" Target="https://www.newsweek.pl/wiedza/ratujmy-pszczoly/xgbmtr1" TargetMode="External"/><Relationship Id="rId4" Type="http://schemas.openxmlformats.org/officeDocument/2006/relationships/hyperlink" Target="http://www.nowe-brzesko.pl/pl/359/0/zasmiecanie-lasow.html" TargetMode="External"/><Relationship Id="rId9" Type="http://schemas.openxmlformats.org/officeDocument/2006/relationships/hyperlink" Target="https://www.greenpeace.org/poland/komentarze/29466/18-gatunkow-zwierzat-ktore-wyginely-w-ostatnim-stuleci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DB7ADBC-26DA-450D-A8BF-E1ACCB466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234" y="0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5E3C0EDB-60D3-4CEF-8B80-C6D01E08D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0C269CE-FB56-4D68-8CFB-1CFD5F3505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3375" y="500244"/>
            <a:ext cx="6428625" cy="6357756"/>
          </a:xfrm>
          <a:custGeom>
            <a:avLst/>
            <a:gdLst>
              <a:gd name="connsiteX0" fmla="*/ 4279392 w 6428625"/>
              <a:gd name="connsiteY0" fmla="*/ 0 h 6357756"/>
              <a:gd name="connsiteX1" fmla="*/ 6319204 w 6428625"/>
              <a:gd name="connsiteY1" fmla="*/ 516500 h 6357756"/>
              <a:gd name="connsiteX2" fmla="*/ 6428625 w 6428625"/>
              <a:gd name="connsiteY2" fmla="*/ 579415 h 6357756"/>
              <a:gd name="connsiteX3" fmla="*/ 6428625 w 6428625"/>
              <a:gd name="connsiteY3" fmla="*/ 6357756 h 6357756"/>
              <a:gd name="connsiteX4" fmla="*/ 539921 w 6428625"/>
              <a:gd name="connsiteY4" fmla="*/ 6357756 h 6357756"/>
              <a:gd name="connsiteX5" fmla="*/ 516500 w 6428625"/>
              <a:gd name="connsiteY5" fmla="*/ 6319205 h 6357756"/>
              <a:gd name="connsiteX6" fmla="*/ 0 w 6428625"/>
              <a:gd name="connsiteY6" fmla="*/ 4279392 h 6357756"/>
              <a:gd name="connsiteX7" fmla="*/ 4279392 w 6428625"/>
              <a:gd name="connsiteY7" fmla="*/ 0 h 635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428625" h="6357756">
                <a:moveTo>
                  <a:pt x="4279392" y="0"/>
                </a:moveTo>
                <a:cubicBezTo>
                  <a:pt x="5017968" y="0"/>
                  <a:pt x="5712843" y="187105"/>
                  <a:pt x="6319204" y="516500"/>
                </a:cubicBezTo>
                <a:lnTo>
                  <a:pt x="6428625" y="579415"/>
                </a:lnTo>
                <a:lnTo>
                  <a:pt x="6428625" y="6357756"/>
                </a:lnTo>
                <a:lnTo>
                  <a:pt x="539921" y="6357756"/>
                </a:lnTo>
                <a:lnTo>
                  <a:pt x="516500" y="6319205"/>
                </a:lnTo>
                <a:cubicBezTo>
                  <a:pt x="187105" y="5712844"/>
                  <a:pt x="0" y="5017968"/>
                  <a:pt x="0" y="4279392"/>
                </a:cubicBezTo>
                <a:cubicBezTo>
                  <a:pt x="0" y="1915949"/>
                  <a:pt x="1915949" y="0"/>
                  <a:pt x="4279392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6ED7E7F-75F7-4581-A930-C4DEBC2A8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27967" y="664836"/>
            <a:ext cx="6264033" cy="6193164"/>
          </a:xfrm>
          <a:custGeom>
            <a:avLst/>
            <a:gdLst>
              <a:gd name="connsiteX0" fmla="*/ 4114800 w 6264033"/>
              <a:gd name="connsiteY0" fmla="*/ 0 h 6193164"/>
              <a:gd name="connsiteX1" fmla="*/ 6248473 w 6264033"/>
              <a:gd name="connsiteY1" fmla="*/ 595714 h 6193164"/>
              <a:gd name="connsiteX2" fmla="*/ 6264033 w 6264033"/>
              <a:gd name="connsiteY2" fmla="*/ 605689 h 6193164"/>
              <a:gd name="connsiteX3" fmla="*/ 6264033 w 6264033"/>
              <a:gd name="connsiteY3" fmla="*/ 6193164 h 6193164"/>
              <a:gd name="connsiteX4" fmla="*/ 567718 w 6264033"/>
              <a:gd name="connsiteY4" fmla="*/ 6193164 h 6193164"/>
              <a:gd name="connsiteX5" fmla="*/ 496635 w 6264033"/>
              <a:gd name="connsiteY5" fmla="*/ 6076158 h 6193164"/>
              <a:gd name="connsiteX6" fmla="*/ 0 w 6264033"/>
              <a:gd name="connsiteY6" fmla="*/ 4114800 h 6193164"/>
              <a:gd name="connsiteX7" fmla="*/ 4114800 w 6264033"/>
              <a:gd name="connsiteY7" fmla="*/ 0 h 619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64033" h="6193164">
                <a:moveTo>
                  <a:pt x="4114800" y="0"/>
                </a:moveTo>
                <a:cubicBezTo>
                  <a:pt x="4895986" y="0"/>
                  <a:pt x="5626328" y="217689"/>
                  <a:pt x="6248473" y="595714"/>
                </a:cubicBezTo>
                <a:lnTo>
                  <a:pt x="6264033" y="605689"/>
                </a:lnTo>
                <a:lnTo>
                  <a:pt x="6264033" y="6193164"/>
                </a:lnTo>
                <a:lnTo>
                  <a:pt x="567718" y="6193164"/>
                </a:lnTo>
                <a:lnTo>
                  <a:pt x="496635" y="6076158"/>
                </a:lnTo>
                <a:cubicBezTo>
                  <a:pt x="179909" y="5493119"/>
                  <a:pt x="0" y="4824969"/>
                  <a:pt x="0" y="4114800"/>
                </a:cubicBezTo>
                <a:cubicBezTo>
                  <a:pt x="0" y="1842259"/>
                  <a:pt x="1842259" y="0"/>
                  <a:pt x="4114800" y="0"/>
                </a:cubicBezTo>
                <a:close/>
              </a:path>
            </a:pathLst>
          </a:custGeom>
          <a:solidFill>
            <a:srgbClr val="30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927101" y="2499920"/>
            <a:ext cx="6261536" cy="2010028"/>
          </a:xfrm>
        </p:spPr>
        <p:txBody>
          <a:bodyPr>
            <a:normAutofit/>
          </a:bodyPr>
          <a:lstStyle/>
          <a:p>
            <a:r>
              <a:rPr lang="pl-PL" sz="4200">
                <a:solidFill>
                  <a:srgbClr val="FFFFFF"/>
                </a:solidFill>
                <a:cs typeface="Calibri Light"/>
              </a:rPr>
              <a:t>"Chrońmy naszą planetę"</a:t>
            </a:r>
            <a:br>
              <a:rPr lang="pl-PL" sz="4200">
                <a:cs typeface="Calibri Light"/>
              </a:rPr>
            </a:br>
            <a:r>
              <a:rPr lang="pl-PL" sz="4200">
                <a:solidFill>
                  <a:srgbClr val="FFFFFF"/>
                </a:solidFill>
                <a:cs typeface="Calibri Light"/>
              </a:rPr>
              <a:t>-unaocznienie zagrożeń oraz przykłady przeciwdziałania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789743" y="4991593"/>
            <a:ext cx="4996328" cy="11258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  <a:cs typeface="Calibri"/>
              </a:rPr>
              <a:t>Oliwia Deptuła </a:t>
            </a:r>
          </a:p>
          <a:p>
            <a:r>
              <a:rPr lang="pl-PL">
                <a:solidFill>
                  <a:srgbClr val="FFFFFF"/>
                </a:solidFill>
                <a:cs typeface="Calibri"/>
              </a:rPr>
              <a:t>Klasa 6a</a:t>
            </a:r>
          </a:p>
        </p:txBody>
      </p:sp>
      <p:pic>
        <p:nvPicPr>
          <p:cNvPr id="5" name="Obraz 5" descr="Obraz zawierający drzewo, zewnętrzne, roślina, las&#10;&#10;Opis wygenerowany automatycznie">
            <a:extLst>
              <a:ext uri="{FF2B5EF4-FFF2-40B4-BE49-F238E27FC236}">
                <a16:creationId xmlns:a16="http://schemas.microsoft.com/office/drawing/2014/main" id="{5D687899-700B-437A-8BEE-E1EB031847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00"/>
          <a:stretch/>
        </p:blipFill>
        <p:spPr>
          <a:xfrm>
            <a:off x="979868" y="10"/>
            <a:ext cx="6069184" cy="283977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4" y="106160"/>
                </a:lnTo>
                <a:cubicBezTo>
                  <a:pt x="5907892" y="1641596"/>
                  <a:pt x="4611168" y="2839783"/>
                  <a:pt x="3034592" y="2839783"/>
                </a:cubicBezTo>
                <a:cubicBezTo>
                  <a:pt x="1458016" y="2839783"/>
                  <a:pt x="161293" y="1641596"/>
                  <a:pt x="5361" y="106160"/>
                </a:cubicBezTo>
                <a:close/>
              </a:path>
            </a:pathLst>
          </a:custGeom>
        </p:spPr>
      </p:pic>
      <p:pic>
        <p:nvPicPr>
          <p:cNvPr id="6" name="Obraz 6" descr="Obraz zawierający drzewo, przyroda, woda, skała&#10;&#10;Opis wygenerowany automatycznie">
            <a:extLst>
              <a:ext uri="{FF2B5EF4-FFF2-40B4-BE49-F238E27FC236}">
                <a16:creationId xmlns:a16="http://schemas.microsoft.com/office/drawing/2014/main" id="{4ACCF421-CFF0-424C-9549-E58916B369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" r="10653"/>
          <a:stretch/>
        </p:blipFill>
        <p:spPr>
          <a:xfrm>
            <a:off x="3" y="3124786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1956463" y="0"/>
                </a:moveTo>
                <a:cubicBezTo>
                  <a:pt x="3638144" y="0"/>
                  <a:pt x="5001415" y="1363271"/>
                  <a:pt x="5001415" y="3044952"/>
                </a:cubicBezTo>
                <a:cubicBezTo>
                  <a:pt x="5001415" y="3255162"/>
                  <a:pt x="4980114" y="3460397"/>
                  <a:pt x="4939553" y="3658617"/>
                </a:cubicBezTo>
                <a:lnTo>
                  <a:pt x="4920372" y="3733214"/>
                </a:lnTo>
                <a:lnTo>
                  <a:pt x="0" y="3733214"/>
                </a:lnTo>
                <a:lnTo>
                  <a:pt x="0" y="713124"/>
                </a:lnTo>
                <a:lnTo>
                  <a:pt x="19591" y="695319"/>
                </a:lnTo>
                <a:cubicBezTo>
                  <a:pt x="545938" y="260939"/>
                  <a:pt x="1220728" y="0"/>
                  <a:pt x="195646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070A89-60D7-4854-803C-6A066AD2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96" y="346743"/>
            <a:ext cx="5773005" cy="1368695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Wycinanie i zaśmiecenie lasów</a:t>
            </a:r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A112C0-1FCB-4873-8A94-6AAA2E94E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82" y="1721794"/>
            <a:ext cx="5438748" cy="51226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Wielu ludzi nie zdaje sobie sprawy, że z roku na rok wycina się na całym świecie ogromne ilości naturalnego drzewostanu, który jest głównym producentem tlenu na Ziemi.</a:t>
            </a:r>
          </a:p>
          <a:p>
            <a:r>
              <a:rPr lang="pl-PL" sz="2400">
                <a:cs typeface="Calibri"/>
              </a:rPr>
              <a:t>Na przestrzeni lat powierzchnia zalesiona radykalnie ulega zmniejszeniu.</a:t>
            </a:r>
          </a:p>
          <a:p>
            <a:r>
              <a:rPr lang="pl-PL" sz="2400">
                <a:cs typeface="Calibri"/>
              </a:rPr>
              <a:t>Polskie lasy częściej przypominają nielegalne wysypiska śmieci, niż dom i ostoje spokoju dla zwierząt i roślin.</a:t>
            </a:r>
          </a:p>
          <a:p>
            <a:r>
              <a:rPr lang="pl-PL" sz="2400">
                <a:cs typeface="Calibri"/>
              </a:rPr>
              <a:t>Pomimo ciągłej edukacji, najczęściej wyrzuca się śmieci, które mogą rozkładać się tysiącami lat.</a:t>
            </a:r>
          </a:p>
          <a:p>
            <a:endParaRPr lang="pl-PL" sz="1700">
              <a:cs typeface="Calibri"/>
            </a:endParaRPr>
          </a:p>
        </p:txBody>
      </p:sp>
      <p:sp>
        <p:nvSpPr>
          <p:cNvPr id="81" name="Freeform: Shape 83">
            <a:extLst>
              <a:ext uri="{FF2B5EF4-FFF2-40B4-BE49-F238E27FC236}">
                <a16:creationId xmlns:a16="http://schemas.microsoft.com/office/drawing/2014/main" id="{C62225A2-D3F0-45D1-9C47-B10375316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11927" y="-1"/>
            <a:ext cx="6480073" cy="6858002"/>
          </a:xfrm>
          <a:custGeom>
            <a:avLst/>
            <a:gdLst>
              <a:gd name="connsiteX0" fmla="*/ 6130244 w 6480073"/>
              <a:gd name="connsiteY0" fmla="*/ 0 h 6858002"/>
              <a:gd name="connsiteX1" fmla="*/ 6212951 w 6480073"/>
              <a:gd name="connsiteY1" fmla="*/ 314584 h 6858002"/>
              <a:gd name="connsiteX2" fmla="*/ 5540779 w 6480073"/>
              <a:gd name="connsiteY2" fmla="*/ 6756649 h 6858002"/>
              <a:gd name="connsiteX3" fmla="*/ 5489971 w 6480073"/>
              <a:gd name="connsiteY3" fmla="*/ 6858002 h 6858002"/>
              <a:gd name="connsiteX4" fmla="*/ 0 w 6480073"/>
              <a:gd name="connsiteY4" fmla="*/ 6858002 h 6858002"/>
              <a:gd name="connsiteX5" fmla="*/ 0 w 6480073"/>
              <a:gd name="connsiteY5" fmla="*/ 0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80073" h="6858002">
                <a:moveTo>
                  <a:pt x="6130244" y="0"/>
                </a:moveTo>
                <a:lnTo>
                  <a:pt x="6212951" y="314584"/>
                </a:lnTo>
                <a:cubicBezTo>
                  <a:pt x="6745828" y="2551616"/>
                  <a:pt x="6460994" y="4808873"/>
                  <a:pt x="5540779" y="6756649"/>
                </a:cubicBezTo>
                <a:lnTo>
                  <a:pt x="5489971" y="6858002"/>
                </a:lnTo>
                <a:lnTo>
                  <a:pt x="0" y="685800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2" name="Freeform: Shape 85">
            <a:extLst>
              <a:ext uri="{FF2B5EF4-FFF2-40B4-BE49-F238E27FC236}">
                <a16:creationId xmlns:a16="http://schemas.microsoft.com/office/drawing/2014/main" id="{1B9FBFA8-6AF4-4091-9C8B-DEC6D8933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42784" y="0"/>
            <a:ext cx="6249216" cy="6858001"/>
          </a:xfrm>
          <a:custGeom>
            <a:avLst/>
            <a:gdLst>
              <a:gd name="connsiteX0" fmla="*/ 0 w 6249216"/>
              <a:gd name="connsiteY0" fmla="*/ 0 h 6858001"/>
              <a:gd name="connsiteX1" fmla="*/ 5893742 w 6249216"/>
              <a:gd name="connsiteY1" fmla="*/ 1 h 6858001"/>
              <a:gd name="connsiteX2" fmla="*/ 5993697 w 6249216"/>
              <a:gd name="connsiteY2" fmla="*/ 380651 h 6858001"/>
              <a:gd name="connsiteX3" fmla="*/ 5308924 w 6249216"/>
              <a:gd name="connsiteY3" fmla="*/ 6647018 h 6858001"/>
              <a:gd name="connsiteX4" fmla="*/ 5200672 w 6249216"/>
              <a:gd name="connsiteY4" fmla="*/ 6858001 h 6858001"/>
              <a:gd name="connsiteX5" fmla="*/ 1 w 6249216"/>
              <a:gd name="connsiteY5" fmla="*/ 685800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49216" h="6858001">
                <a:moveTo>
                  <a:pt x="0" y="0"/>
                </a:moveTo>
                <a:lnTo>
                  <a:pt x="5893742" y="1"/>
                </a:lnTo>
                <a:lnTo>
                  <a:pt x="5993697" y="380651"/>
                </a:lnTo>
                <a:cubicBezTo>
                  <a:pt x="6511353" y="2559611"/>
                  <a:pt x="6222352" y="4758249"/>
                  <a:pt x="5308924" y="6647018"/>
                </a:cubicBezTo>
                <a:lnTo>
                  <a:pt x="5200672" y="6858001"/>
                </a:lnTo>
                <a:lnTo>
                  <a:pt x="1" y="685800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F7ED9BB9-423C-4E65-8DD8-22FD80DBE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4540" y="599325"/>
            <a:ext cx="3888194" cy="2741177"/>
          </a:xfrm>
          <a:prstGeom prst="rect">
            <a:avLst/>
          </a:prstGeom>
        </p:spPr>
      </p:pic>
      <p:pic>
        <p:nvPicPr>
          <p:cNvPr id="4" name="Obraz 5" descr="Obraz zawierający zewnętrzne, skała&#10;&#10;Opis wygenerowany automatycznie">
            <a:extLst>
              <a:ext uri="{FF2B5EF4-FFF2-40B4-BE49-F238E27FC236}">
                <a16:creationId xmlns:a16="http://schemas.microsoft.com/office/drawing/2014/main" id="{3753451C-BE42-423B-9F1E-896C5F21A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446" r="2" b="2"/>
          <a:stretch/>
        </p:blipFill>
        <p:spPr>
          <a:xfrm>
            <a:off x="7187612" y="3927616"/>
            <a:ext cx="4622052" cy="21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316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3E267B-D16E-45D8-8404-6837FE5F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1162" y="317988"/>
            <a:ext cx="5854291" cy="1469336"/>
          </a:xfrm>
        </p:spPr>
        <p:txBody>
          <a:bodyPr>
            <a:normAutofit/>
          </a:bodyPr>
          <a:lstStyle/>
          <a:p>
            <a:r>
              <a:rPr lang="pl-PL">
                <a:cs typeface="Calibri Light"/>
              </a:rPr>
              <a:t>Nie wyrzucaj! Nie niszcz ! Szanuj!!!</a:t>
            </a:r>
            <a:endParaRPr lang="pl-PL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DCFD1A13-2B88-47B7-AAE9-AD6F3296E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5CE4102-C93A-420A-98A7-5A7DD0C5C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Obraz 11" descr="Obraz zawierający trawa, drzewo, roślina, las&#10;&#10;Opis wygenerowany automatycznie">
            <a:extLst>
              <a:ext uri="{FF2B5EF4-FFF2-40B4-BE49-F238E27FC236}">
                <a16:creationId xmlns:a16="http://schemas.microsoft.com/office/drawing/2014/main" id="{0E40C40C-0DEC-4D7F-AC21-47067BCB04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9" r="18428"/>
          <a:stretch/>
        </p:blipFill>
        <p:spPr>
          <a:xfrm>
            <a:off x="429767" y="450403"/>
            <a:ext cx="3141028" cy="2670253"/>
          </a:xfrm>
          <a:prstGeom prst="rect">
            <a:avLst/>
          </a:prstGeom>
        </p:spPr>
      </p:pic>
      <p:pic>
        <p:nvPicPr>
          <p:cNvPr id="4" name="Obraz 4" descr="Obraz zawierający mapa&#10;&#10;Opis wygenerowany automatycznie">
            <a:extLst>
              <a:ext uri="{FF2B5EF4-FFF2-40B4-BE49-F238E27FC236}">
                <a16:creationId xmlns:a16="http://schemas.microsoft.com/office/drawing/2014/main" id="{91530E5C-9DAA-45F7-9B4D-AA776ACC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8" y="3471531"/>
            <a:ext cx="3283693" cy="2323213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8C99E9-3AAB-42A4-AF5A-73E8F4E85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7455" y="1793681"/>
            <a:ext cx="6012444" cy="495009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l-PL" sz="2400">
                <a:cs typeface="Calibri"/>
              </a:rPr>
              <a:t>Po wycieczce do lasu zabierz swoje śmieci i wyrzuć je do kosza!</a:t>
            </a:r>
          </a:p>
          <a:p>
            <a:r>
              <a:rPr lang="pl-PL" sz="2400">
                <a:cs typeface="Calibri"/>
              </a:rPr>
              <a:t>Zgłoś odpowiednim służbom, gdy zauważysz kogoś wywożącego odpady do lasu!</a:t>
            </a:r>
          </a:p>
          <a:p>
            <a:r>
              <a:rPr lang="pl-PL" sz="2400">
                <a:cs typeface="Calibri"/>
              </a:rPr>
              <a:t>Możesz społecznie wziąć udział w akcjach oczyszczania lasów!  #sprzątaMY</a:t>
            </a:r>
          </a:p>
          <a:p>
            <a:r>
              <a:rPr lang="pl-PL" sz="2400">
                <a:cs typeface="Calibri"/>
              </a:rPr>
              <a:t>Musimy wymuszać na rządzących większą ochroną prawną drzewostanów w kraju i na świecie.</a:t>
            </a:r>
          </a:p>
          <a:p>
            <a:r>
              <a:rPr lang="pl-PL" sz="2400">
                <a:cs typeface="Calibri"/>
              </a:rPr>
              <a:t>Edukujmy dzieci i dorosłych o zagrożeniach jakie niesie niszczenie lasów- swoje śmieci możesz oddać do Punktu Selektywnej Zbiórki Odpadów!  Zielony czysty las znacząco wpływa na poprawę jakości powietrza !</a:t>
            </a:r>
          </a:p>
          <a:p>
            <a:endParaRPr lang="pl-PL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51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0679EBE1-A378-4C52-92CB-F98D6DA0DB0C}"/>
              </a:ext>
            </a:extLst>
          </p:cNvPr>
          <p:cNvSpPr txBox="1"/>
          <p:nvPr/>
        </p:nvSpPr>
        <p:spPr>
          <a:xfrm>
            <a:off x="273580" y="140285"/>
            <a:ext cx="7159034" cy="6718512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sz="3600" b="1" noProof="1"/>
              <a:t>Śmieci w wodzie ...</a:t>
            </a:r>
            <a:endParaRPr lang="pl-PL" sz="36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Woda- źródło życia na Ziemi staje się towarem deficytowym- nieustanne susze oraz zmiany klimatyczne sprawiły, że rezerwy wody szybko się kurczą!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Zanieczyszczenie dotyczy zarówno wód słodkich jak i słonych.... rzek, jezior, mórz i oceanów!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Wiele zwierząt dusi się lub zatruwa toksynami i odpadami  w zbiornikach wodnych .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Prądy morskie i oceaniczne tworzą "wyspy śmieci"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Na Pacyfiku powstała wielka plama śmieci, ważąca około 3,5 mln ton.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Niektóre ze śmieci nigdy się nie rozkładają i pływają w wodzie.</a:t>
            </a:r>
            <a:endParaRPr lang="pl-PL" sz="2400" noProof="1">
              <a:cs typeface="Calibri"/>
            </a:endParaRPr>
          </a:p>
          <a:p>
            <a:pPr marL="28575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pl-PL" sz="2400" noProof="1"/>
              <a:t>W roku 2050 odpady w morzu mogą ważyć więcej niż ryby.</a:t>
            </a:r>
            <a:endParaRPr lang="pl-PL" sz="2400" noProof="1">
              <a:cs typeface="Calibri"/>
            </a:endParaRP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pl-PL" sz="2400" noProof="1">
              <a:cs typeface="Calibri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Obraz 24">
            <a:extLst>
              <a:ext uri="{FF2B5EF4-FFF2-40B4-BE49-F238E27FC236}">
                <a16:creationId xmlns:a16="http://schemas.microsoft.com/office/drawing/2014/main" id="{FAE83537-C55F-46A9-AAE8-B9B2716BEE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87" r="-2" b="10610"/>
          <a:stretch/>
        </p:blipFill>
        <p:spPr>
          <a:xfrm>
            <a:off x="7689829" y="10"/>
            <a:ext cx="4502173" cy="3448209"/>
          </a:xfrm>
          <a:custGeom>
            <a:avLst/>
            <a:gdLst/>
            <a:ahLst/>
            <a:cxnLst/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Obraz 3">
            <a:extLst>
              <a:ext uri="{FF2B5EF4-FFF2-40B4-BE49-F238E27FC236}">
                <a16:creationId xmlns:a16="http://schemas.microsoft.com/office/drawing/2014/main" id="{6D7F105D-2EEC-4A18-8A43-7C6FCBD2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18" r="23914" b="-1"/>
          <a:stretch/>
        </p:blipFill>
        <p:spPr>
          <a:xfrm>
            <a:off x="8768827" y="4082141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46776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A9015C-BA82-4BF5-9D28-F1C66D773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5" y="116705"/>
            <a:ext cx="5888023" cy="1598732"/>
          </a:xfrm>
        </p:spPr>
        <p:txBody>
          <a:bodyPr>
            <a:normAutofit/>
          </a:bodyPr>
          <a:lstStyle/>
          <a:p>
            <a:r>
              <a:rPr lang="pl-PL" b="1">
                <a:cs typeface="Calibri Light"/>
              </a:rPr>
              <a:t>Oszczędzaj ! </a:t>
            </a:r>
            <a:br>
              <a:rPr lang="pl-PL" b="1">
                <a:cs typeface="Calibri Light"/>
              </a:rPr>
            </a:br>
            <a:r>
              <a:rPr lang="pl-PL" b="1">
                <a:cs typeface="Calibri Light"/>
              </a:rPr>
              <a:t>Nie zanieczyszczaj!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62F345-A5BF-406C-AAAE-97BF08997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" y="1707416"/>
            <a:ext cx="5755050" cy="513700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>
                <a:cs typeface="Calibri"/>
              </a:rPr>
              <a:t>Wody pitnej na naszej planecie jest coraz mniej! - to fakt!!! Tego procesu nie można zatrzymać, lecz można go spowolnić !</a:t>
            </a:r>
          </a:p>
          <a:p>
            <a:r>
              <a:rPr lang="pl-PL" sz="2000">
                <a:cs typeface="Calibri"/>
              </a:rPr>
              <a:t>Należy uczyć społeczeństwo racjonalnej gospodarki zasobami wodnymi, oszczędzaniem wody w życiu codziennym , gospodarce rolnej i przemyśle.</a:t>
            </a:r>
          </a:p>
          <a:p>
            <a:r>
              <a:rPr lang="pl-PL" sz="2000">
                <a:cs typeface="Calibri"/>
              </a:rPr>
              <a:t>Musimy  stosować bezściekowe technologie, napowietrzanie jezior, stawów i innych wód stojących.</a:t>
            </a:r>
          </a:p>
          <a:p>
            <a:r>
              <a:rPr lang="pl-PL" sz="2000">
                <a:cs typeface="Calibri"/>
              </a:rPr>
              <a:t>Rozpowszechnić odzyskiwanie wody ze ścieków.</a:t>
            </a:r>
          </a:p>
          <a:p>
            <a:r>
              <a:rPr lang="pl-PL" sz="2000">
                <a:cs typeface="Calibri"/>
              </a:rPr>
              <a:t>Zabezpieczyć wysypiska oraz fabryki przed przedostawaniem się śmieci i toksyn do wód.</a:t>
            </a:r>
          </a:p>
          <a:p>
            <a:r>
              <a:rPr lang="pl-PL" sz="2000">
                <a:cs typeface="Calibri"/>
              </a:rPr>
              <a:t>Przecież nie chcemy aby przyszłe pokolenia umierały z pragnienia!!!</a:t>
            </a:r>
          </a:p>
          <a:p>
            <a:r>
              <a:rPr lang="pl-PL" sz="2000">
                <a:cs typeface="Calibri"/>
              </a:rPr>
              <a:t>Miejmy na uwadze, że woda to również środowisko życia wielu zwierząt !</a:t>
            </a:r>
          </a:p>
          <a:p>
            <a:pPr marL="0" indent="0">
              <a:buNone/>
            </a:pPr>
            <a:endParaRPr lang="pl-PL" sz="1100">
              <a:cs typeface="Calibri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D5A6E86-3109-4F27-BCCC-FE4AB22097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34" r="1" b="1503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5" descr="Obraz zawierający gad, żółw, podłoże&#10;&#10;Opis wygenerowany automatycznie">
            <a:extLst>
              <a:ext uri="{FF2B5EF4-FFF2-40B4-BE49-F238E27FC236}">
                <a16:creationId xmlns:a16="http://schemas.microsoft.com/office/drawing/2014/main" id="{E3C871EE-18D3-4E4E-ACF0-60E9A8C503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" r="1071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32614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79E373-60B3-427A-BF8E-F9E88AA3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33" y="188591"/>
            <a:ext cx="5226666" cy="1167412"/>
          </a:xfrm>
        </p:spPr>
        <p:txBody>
          <a:bodyPr>
            <a:normAutofit/>
          </a:bodyPr>
          <a:lstStyle/>
          <a:p>
            <a:r>
              <a:rPr lang="pl-PL" sz="3600" b="1">
                <a:cs typeface="Calibri Light"/>
              </a:rPr>
              <a:t>Czy pozwolicie nam żyć ?!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8E44994-B01E-422F-830B-15630EDEE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54" y="1204209"/>
            <a:ext cx="5352484" cy="55539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z="2400">
                <a:cs typeface="Calibri"/>
              </a:rPr>
              <a:t>W ciągu 50 lat liczba dzikich zwierząt zmniejszyła się o około 58%.</a:t>
            </a:r>
          </a:p>
          <a:p>
            <a:r>
              <a:rPr lang="pl-PL" sz="2400">
                <a:cs typeface="Calibri"/>
              </a:rPr>
              <a:t>W pewnym momencie ludzkość postanowiła uczynić z masowego zabijania niektórych gatunków zwierząt sport! </a:t>
            </a:r>
          </a:p>
          <a:p>
            <a:r>
              <a:rPr lang="pl-PL" sz="2400">
                <a:cs typeface="Calibri"/>
              </a:rPr>
              <a:t>Do wymierania gatunków przyczyniła się również  wycinka lasów oraz zanieczyszczenia wód i oceanów! </a:t>
            </a:r>
          </a:p>
          <a:p>
            <a:r>
              <a:rPr lang="pl-PL" sz="2400">
                <a:cs typeface="Calibri"/>
              </a:rPr>
              <a:t>W ostatnim stuleciu wyginęło 18 gatunków zwierząt, a lista zagrożonych wyginięciem ciągle się wydłuża !</a:t>
            </a:r>
          </a:p>
          <a:p>
            <a:r>
              <a:rPr lang="pl-PL" sz="2400">
                <a:cs typeface="Calibri"/>
              </a:rPr>
              <a:t>Masowe połowy ryb doprowadziły do zachwiania gospodarki wodnej mórz i oceanów.</a:t>
            </a:r>
          </a:p>
          <a:p>
            <a:endParaRPr lang="pl-PL" sz="2400">
              <a:cs typeface="Calibri"/>
            </a:endParaRPr>
          </a:p>
          <a:p>
            <a:endParaRPr lang="pl-PL" sz="2400">
              <a:cs typeface="Calibri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86541C6-61B1-4DAA-B57A-EAF3F24F0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33310" y="1"/>
            <a:ext cx="6488456" cy="3036711"/>
          </a:xfrm>
          <a:custGeom>
            <a:avLst/>
            <a:gdLst>
              <a:gd name="connsiteX0" fmla="*/ 0 w 6488456"/>
              <a:gd name="connsiteY0" fmla="*/ 0 h 3036711"/>
              <a:gd name="connsiteX1" fmla="*/ 6488456 w 6488456"/>
              <a:gd name="connsiteY1" fmla="*/ 0 h 3036711"/>
              <a:gd name="connsiteX2" fmla="*/ 6482686 w 6488456"/>
              <a:gd name="connsiteY2" fmla="*/ 114279 h 3036711"/>
              <a:gd name="connsiteX3" fmla="*/ 3244228 w 6488456"/>
              <a:gd name="connsiteY3" fmla="*/ 3036711 h 3036711"/>
              <a:gd name="connsiteX4" fmla="*/ 5771 w 6488456"/>
              <a:gd name="connsiteY4" fmla="*/ 114279 h 303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8456" h="3036711">
                <a:moveTo>
                  <a:pt x="0" y="0"/>
                </a:moveTo>
                <a:lnTo>
                  <a:pt x="6488456" y="0"/>
                </a:lnTo>
                <a:lnTo>
                  <a:pt x="6482686" y="114279"/>
                </a:lnTo>
                <a:cubicBezTo>
                  <a:pt x="6315984" y="1755766"/>
                  <a:pt x="4929697" y="3036711"/>
                  <a:pt x="3244228" y="3036711"/>
                </a:cubicBezTo>
                <a:cubicBezTo>
                  <a:pt x="1558760" y="3036711"/>
                  <a:pt x="172473" y="1755766"/>
                  <a:pt x="5771" y="11427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az 4" descr="Obraz zawierający drzewo, zewnętrzne, ssak, pandka ruda&#10;&#10;Opis wygenerowany automatycznie">
            <a:extLst>
              <a:ext uri="{FF2B5EF4-FFF2-40B4-BE49-F238E27FC236}">
                <a16:creationId xmlns:a16="http://schemas.microsoft.com/office/drawing/2014/main" id="{AC188469-38BD-45A2-A326-815DF0B702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1" b="15097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1750011-2006-46BB-AFDE-C6E461752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93989" y="2900758"/>
            <a:ext cx="5198011" cy="3957242"/>
          </a:xfrm>
          <a:custGeom>
            <a:avLst/>
            <a:gdLst>
              <a:gd name="connsiteX0" fmla="*/ 1942747 w 5198011"/>
              <a:gd name="connsiteY0" fmla="*/ 0 h 3957242"/>
              <a:gd name="connsiteX1" fmla="*/ 5198011 w 5198011"/>
              <a:gd name="connsiteY1" fmla="*/ 3255264 h 3957242"/>
              <a:gd name="connsiteX2" fmla="*/ 5131876 w 5198011"/>
              <a:gd name="connsiteY2" fmla="*/ 3911314 h 3957242"/>
              <a:gd name="connsiteX3" fmla="*/ 5120066 w 5198011"/>
              <a:gd name="connsiteY3" fmla="*/ 3957242 h 3957242"/>
              <a:gd name="connsiteX4" fmla="*/ 0 w 5198011"/>
              <a:gd name="connsiteY4" fmla="*/ 3957242 h 3957242"/>
              <a:gd name="connsiteX5" fmla="*/ 0 w 5198011"/>
              <a:gd name="connsiteY5" fmla="*/ 647700 h 3957242"/>
              <a:gd name="connsiteX6" fmla="*/ 122698 w 5198011"/>
              <a:gd name="connsiteY6" fmla="*/ 555948 h 3957242"/>
              <a:gd name="connsiteX7" fmla="*/ 1942747 w 5198011"/>
              <a:gd name="connsiteY7" fmla="*/ 0 h 3957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8011" h="3957242">
                <a:moveTo>
                  <a:pt x="1942747" y="0"/>
                </a:moveTo>
                <a:cubicBezTo>
                  <a:pt x="3740580" y="0"/>
                  <a:pt x="5198011" y="1457431"/>
                  <a:pt x="5198011" y="3255264"/>
                </a:cubicBezTo>
                <a:cubicBezTo>
                  <a:pt x="5198011" y="3479993"/>
                  <a:pt x="5175239" y="3699404"/>
                  <a:pt x="5131876" y="3911314"/>
                </a:cubicBezTo>
                <a:lnTo>
                  <a:pt x="5120066" y="3957242"/>
                </a:lnTo>
                <a:lnTo>
                  <a:pt x="0" y="3957242"/>
                </a:lnTo>
                <a:lnTo>
                  <a:pt x="0" y="647700"/>
                </a:lnTo>
                <a:lnTo>
                  <a:pt x="122698" y="555948"/>
                </a:lnTo>
                <a:cubicBezTo>
                  <a:pt x="642241" y="204951"/>
                  <a:pt x="1268560" y="0"/>
                  <a:pt x="1942747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Obraz 5" descr="Obraz zawierający trawa, ssak, zewnętrzne, nosorożec&#10;&#10;Opis wygenerowany automatycznie">
            <a:extLst>
              <a:ext uri="{FF2B5EF4-FFF2-40B4-BE49-F238E27FC236}">
                <a16:creationId xmlns:a16="http://schemas.microsoft.com/office/drawing/2014/main" id="{6D07090B-0FA7-419D-A6D8-F393022716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29" r="1803" b="-1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4551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AA44084-E690-461C-9403-AADE6EE8A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2187" y="231723"/>
            <a:ext cx="6039334" cy="8511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z="3600" b="1">
                <a:cs typeface="Calibri Light"/>
              </a:rPr>
              <a:t>Daj nam żyć! </a:t>
            </a:r>
            <a:br>
              <a:rPr lang="pl-PL" sz="3600" b="1">
                <a:cs typeface="Calibri Light"/>
              </a:rPr>
            </a:br>
            <a:r>
              <a:rPr lang="pl-PL" sz="3600" b="1">
                <a:cs typeface="Calibri Light"/>
              </a:rPr>
              <a:t>Zostaw nas w spokoju !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2691CC-4AB8-48AF-B822-EBF7F4E9E6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2056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Obraz 6" descr="Obraz zawierający ssak, koala, szary&#10;&#10;Opis wygenerowany automatycznie">
            <a:extLst>
              <a:ext uri="{FF2B5EF4-FFF2-40B4-BE49-F238E27FC236}">
                <a16:creationId xmlns:a16="http://schemas.microsoft.com/office/drawing/2014/main" id="{0EC5253E-4736-4CC9-9367-86C15432D9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721" b="3"/>
          <a:stretch/>
        </p:blipFill>
        <p:spPr>
          <a:xfrm>
            <a:off x="1516648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6A8E1B4-B839-4C58-B08A-F0B094580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09477"/>
            <a:ext cx="4966870" cy="3948522"/>
          </a:xfrm>
          <a:custGeom>
            <a:avLst/>
            <a:gdLst>
              <a:gd name="connsiteX0" fmla="*/ 2748962 w 4966870"/>
              <a:gd name="connsiteY0" fmla="*/ 0 h 3948522"/>
              <a:gd name="connsiteX1" fmla="*/ 4870195 w 4966870"/>
              <a:gd name="connsiteY1" fmla="*/ 1000367 h 3948522"/>
              <a:gd name="connsiteX2" fmla="*/ 4966870 w 4966870"/>
              <a:gd name="connsiteY2" fmla="*/ 1129649 h 3948522"/>
              <a:gd name="connsiteX3" fmla="*/ 4966870 w 4966870"/>
              <a:gd name="connsiteY3" fmla="*/ 3948522 h 3948522"/>
              <a:gd name="connsiteX4" fmla="*/ 278430 w 4966870"/>
              <a:gd name="connsiteY4" fmla="*/ 3948522 h 3948522"/>
              <a:gd name="connsiteX5" fmla="*/ 216027 w 4966870"/>
              <a:gd name="connsiteY5" fmla="*/ 3818982 h 3948522"/>
              <a:gd name="connsiteX6" fmla="*/ 0 w 4966870"/>
              <a:gd name="connsiteY6" fmla="*/ 2748962 h 3948522"/>
              <a:gd name="connsiteX7" fmla="*/ 2748962 w 4966870"/>
              <a:gd name="connsiteY7" fmla="*/ 0 h 394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66870" h="3948522">
                <a:moveTo>
                  <a:pt x="2748962" y="0"/>
                </a:moveTo>
                <a:cubicBezTo>
                  <a:pt x="3602955" y="0"/>
                  <a:pt x="4365995" y="389418"/>
                  <a:pt x="4870195" y="1000367"/>
                </a:cubicBezTo>
                <a:lnTo>
                  <a:pt x="4966870" y="1129649"/>
                </a:lnTo>
                <a:lnTo>
                  <a:pt x="4966870" y="3948522"/>
                </a:lnTo>
                <a:lnTo>
                  <a:pt x="278430" y="3948522"/>
                </a:lnTo>
                <a:lnTo>
                  <a:pt x="216027" y="3818982"/>
                </a:lnTo>
                <a:cubicBezTo>
                  <a:pt x="76922" y="3490101"/>
                  <a:pt x="0" y="3128515"/>
                  <a:pt x="0" y="2748962"/>
                </a:cubicBezTo>
                <a:cubicBezTo>
                  <a:pt x="0" y="1230752"/>
                  <a:pt x="1230752" y="0"/>
                  <a:pt x="274896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az 4" descr="Obraz zawierający skała, zewnętrzne, ssak, skaliste&#10;&#10;Opis wygenerowany automatycznie">
            <a:extLst>
              <a:ext uri="{FF2B5EF4-FFF2-40B4-BE49-F238E27FC236}">
                <a16:creationId xmlns:a16="http://schemas.microsoft.com/office/drawing/2014/main" id="{40E83BF3-3F3E-4F32-BEF2-A148F433A7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10" r="-1" b="-1"/>
          <a:stretch/>
        </p:blipFill>
        <p:spPr>
          <a:xfrm>
            <a:off x="20" y="3075259"/>
            <a:ext cx="4801068" cy="3782741"/>
          </a:xfrm>
          <a:custGeom>
            <a:avLst/>
            <a:gdLst/>
            <a:ahLst/>
            <a:cxnLst/>
            <a:rect l="l" t="t" r="r" b="b"/>
            <a:pathLst>
              <a:path w="4801088" h="3782741">
                <a:moveTo>
                  <a:pt x="2217908" y="0"/>
                </a:moveTo>
                <a:cubicBezTo>
                  <a:pt x="3644559" y="0"/>
                  <a:pt x="4801088" y="1156529"/>
                  <a:pt x="4801088" y="2583180"/>
                </a:cubicBezTo>
                <a:cubicBezTo>
                  <a:pt x="4801088" y="2939843"/>
                  <a:pt x="4728805" y="3279623"/>
                  <a:pt x="4598089" y="3588671"/>
                </a:cubicBezTo>
                <a:lnTo>
                  <a:pt x="4504600" y="3782741"/>
                </a:lnTo>
                <a:lnTo>
                  <a:pt x="0" y="3782741"/>
                </a:lnTo>
                <a:lnTo>
                  <a:pt x="0" y="1263826"/>
                </a:lnTo>
                <a:lnTo>
                  <a:pt x="75894" y="1138900"/>
                </a:lnTo>
                <a:cubicBezTo>
                  <a:pt x="540111" y="451769"/>
                  <a:pt x="1326251" y="0"/>
                  <a:pt x="2217908" y="0"/>
                </a:cubicBezTo>
                <a:close/>
              </a:path>
            </a:pathLst>
          </a:cu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BBBC74-4A64-4119-B28F-13705E0B3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9011" y="1578020"/>
            <a:ext cx="6768132" cy="529515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2000" dirty="0">
                <a:cs typeface="Calibri"/>
              </a:rPr>
              <a:t>PAMIĘTAJ!!! Ziemia nie jest tylko Twoja ! Należy do wszystkich istot żywych! One też maja prawo do życia...</a:t>
            </a:r>
          </a:p>
          <a:p>
            <a:r>
              <a:rPr lang="pl-PL" sz="2000" dirty="0">
                <a:cs typeface="Calibri"/>
              </a:rPr>
              <a:t>Edukuj siebie i innych w zakresie ochrony poszczególnych gatunków!  #WWF #NationalGeographic</a:t>
            </a:r>
          </a:p>
          <a:p>
            <a:r>
              <a:rPr lang="pl-PL" sz="2000" dirty="0">
                <a:cs typeface="Calibri"/>
              </a:rPr>
              <a:t>Miej wpływ na pozytywne działania w zakresie tworzenia prawa o ochronie roślin i zwierząt !</a:t>
            </a:r>
          </a:p>
          <a:p>
            <a:r>
              <a:rPr lang="pl-PL" sz="2000" dirty="0">
                <a:cs typeface="Calibri"/>
              </a:rPr>
              <a:t>Wyrażaj swoje niezadowolenie gdy zabijanie staje się sportem!</a:t>
            </a:r>
          </a:p>
          <a:p>
            <a:r>
              <a:rPr lang="pl-PL" sz="2000" dirty="0">
                <a:cs typeface="Calibri"/>
              </a:rPr>
              <a:t>Nie niszcz niepotrzebnie owadów.... Pszczoły też są zagrożone wyginięciem!!</a:t>
            </a:r>
          </a:p>
          <a:p>
            <a:r>
              <a:rPr lang="pl-PL" sz="2000" dirty="0">
                <a:cs typeface="Calibri"/>
              </a:rPr>
              <a:t>To wszystko co robisz dzisiaj,  ma wpływ na stan naszej Ziemi w przyszłości!</a:t>
            </a:r>
          </a:p>
          <a:p>
            <a:r>
              <a:rPr lang="pl-PL" sz="2000" dirty="0">
                <a:cs typeface="Calibri"/>
              </a:rPr>
              <a:t>Ostatnio usłyszałam takie powiedzenie Alberta </a:t>
            </a:r>
            <a:r>
              <a:rPr lang="pl-PL" sz="2000" dirty="0">
                <a:ea typeface="+mn-lt"/>
                <a:cs typeface="+mn-lt"/>
              </a:rPr>
              <a:t> Einsteina " gdy </a:t>
            </a:r>
            <a:r>
              <a:rPr lang="pl-PL" sz="2000" b="1" dirty="0">
                <a:ea typeface="+mn-lt"/>
                <a:cs typeface="+mn-lt"/>
              </a:rPr>
              <a:t>zginie ostatnia pszczoła</a:t>
            </a:r>
            <a:r>
              <a:rPr lang="pl-PL" sz="2000" dirty="0">
                <a:ea typeface="+mn-lt"/>
                <a:cs typeface="+mn-lt"/>
              </a:rPr>
              <a:t> na kuli ziemskiej, </a:t>
            </a:r>
            <a:r>
              <a:rPr lang="pl-PL" sz="2000" b="1" dirty="0">
                <a:ea typeface="+mn-lt"/>
                <a:cs typeface="+mn-lt"/>
              </a:rPr>
              <a:t>ludzkości pozostaną tylko cztery lata życia</a:t>
            </a:r>
            <a:r>
              <a:rPr lang="pl-PL" sz="2000" dirty="0">
                <a:cs typeface="Calibri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8267409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5" descr="Obraz zawierający ssak, kot, wiewiórka, zamknąć&#10;&#10;Opis wygenerowany automatycznie">
            <a:extLst>
              <a:ext uri="{FF2B5EF4-FFF2-40B4-BE49-F238E27FC236}">
                <a16:creationId xmlns:a16="http://schemas.microsoft.com/office/drawing/2014/main" id="{AC98C299-9993-4DC2-B710-5E17754A30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050" r="4292"/>
          <a:stretch/>
        </p:blipFill>
        <p:spPr>
          <a:xfrm>
            <a:off x="5768642" y="-1"/>
            <a:ext cx="6423053" cy="6858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742D195D-38D4-42A9-A5C6-6F9A90EC4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427" y="1313457"/>
            <a:ext cx="5150747" cy="5396451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l"/>
            <a:endParaRPr lang="pl-PL" sz="1600" u="sng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</a:rPr>
              <a:t>Źródła wykorzystane w prezentacji:</a:t>
            </a: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http://www.nowe-brzesko.pl/pl/359/0/zasmiecanie-lasow.html</a:t>
            </a:r>
            <a:endParaRPr lang="pl-PL" sz="16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  <a:hlinkClick r:id="rId5"/>
              </a:rPr>
              <a:t>https://esbud.pl/problem-dzikich-wysypisk-w-lasach/</a:t>
            </a:r>
            <a:endParaRPr lang="pl-PL" sz="16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  <a:hlinkClick r:id="rId6"/>
              </a:rPr>
              <a:t>https://businessinsider.com.pl/wiadomosci/zanieczyszczenie-oceanow-ile-rozkladaja-sie-smieci-w-wodzie/6sv6eeh</a:t>
            </a:r>
            <a:endParaRPr lang="pl-PL" sz="16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  <a:hlinkClick r:id="rId7"/>
              </a:rPr>
              <a:t>http://blizejzrodel.pl/blizej-wiedzy/zanieczyszczenie-wod-jak-pomoc-srodowisku/</a:t>
            </a:r>
            <a:endParaRPr lang="pl-PL" sz="16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 u="sng">
                <a:solidFill>
                  <a:srgbClr val="000000"/>
                </a:solidFill>
                <a:ea typeface="+mn-lt"/>
                <a:cs typeface="+mn-lt"/>
                <a:hlinkClick r:id="rId8"/>
              </a:rPr>
              <a:t>https://www.wwf.pl/zagrozone-gatunki</a:t>
            </a:r>
            <a:endParaRPr lang="pl-PL" sz="1600">
              <a:solidFill>
                <a:srgbClr val="000000"/>
              </a:solidFill>
              <a:ea typeface="+mn-lt"/>
              <a:cs typeface="+mn-lt"/>
            </a:endParaRPr>
          </a:p>
          <a:p>
            <a:pPr algn="l"/>
            <a:r>
              <a:rPr lang="pl-PL" sz="1600">
                <a:solidFill>
                  <a:srgbClr val="000000"/>
                </a:solidFill>
                <a:ea typeface="+mn-lt"/>
                <a:cs typeface="+mn-lt"/>
                <a:hlinkClick r:id="rId9"/>
              </a:rPr>
              <a:t>https://www.greenpeace.org/poland/komentarze/29466/18-gatunkow-zwierzat-ktore-wyginely-w-ostatnim-stuleciu</a:t>
            </a:r>
            <a:endParaRPr lang="pl-PL" sz="160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pl-PL" sz="1600">
                <a:ea typeface="+mn-lt"/>
                <a:cs typeface="+mn-lt"/>
                <a:hlinkClick r:id="rId10"/>
              </a:rPr>
              <a:t>https://www.newsweek.pl/wiedza/ratujmy-pszczoly/xgbmtr1</a:t>
            </a:r>
            <a:endParaRPr lang="pl-PL">
              <a:cs typeface="Calibri" panose="020F0502020204030204"/>
            </a:endParaRPr>
          </a:p>
          <a:p>
            <a:pPr algn="l"/>
            <a:r>
              <a:rPr lang="pl-PL" sz="1600">
                <a:solidFill>
                  <a:srgbClr val="000000"/>
                </a:solidFill>
                <a:cs typeface="Calibri"/>
                <a:hlinkClick r:id="rId11"/>
              </a:rPr>
              <a:t>www.ekologia.pl</a:t>
            </a:r>
            <a:endParaRPr lang="pl-PL" sz="160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pl-PL" sz="1600">
                <a:solidFill>
                  <a:srgbClr val="000000"/>
                </a:solidFill>
                <a:cs typeface="Calibri"/>
                <a:hlinkClick r:id="rId12"/>
              </a:rPr>
              <a:t>www.teraz-srodowisko.pl</a:t>
            </a:r>
            <a:endParaRPr lang="pl-PL" sz="160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pl-PL" sz="1600">
                <a:ea typeface="+mn-lt"/>
                <a:cs typeface="+mn-lt"/>
                <a:hlinkClick r:id="rId13"/>
              </a:rPr>
              <a:t>https://epodreczniki.pl/a/ochrona-srodowiska-w-polsce/DF1PcYKMb</a:t>
            </a:r>
            <a:endParaRPr lang="pl-PL">
              <a:cs typeface="Calibri" panose="020F0502020204030204"/>
            </a:endParaRPr>
          </a:p>
          <a:p>
            <a:pPr algn="l"/>
            <a:endParaRPr lang="pl-PL" sz="1600">
              <a:solidFill>
                <a:srgbClr val="000000"/>
              </a:solidFill>
              <a:cs typeface="Calibri"/>
            </a:endParaRPr>
          </a:p>
          <a:p>
            <a:pPr algn="l"/>
            <a:r>
              <a:rPr lang="pl-PL" sz="1600">
                <a:solidFill>
                  <a:srgbClr val="000000"/>
                </a:solidFill>
                <a:cs typeface="Calibri"/>
              </a:rPr>
              <a:t>Zdjęcia pobrane z przeglądarki internetowej Google</a:t>
            </a:r>
          </a:p>
          <a:p>
            <a:pPr algn="l"/>
            <a:endParaRPr lang="pl-PL" sz="1600">
              <a:solidFill>
                <a:srgbClr val="000000"/>
              </a:solidFill>
              <a:cs typeface="Calibri"/>
            </a:endParaRPr>
          </a:p>
          <a:p>
            <a:pPr algn="l"/>
            <a:endParaRPr lang="pl-PL" sz="500">
              <a:solidFill>
                <a:srgbClr val="000000"/>
              </a:solidFill>
              <a:cs typeface="Calibri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940AA553-C4E3-4028-A0F3-6FB12715AE40}"/>
              </a:ext>
            </a:extLst>
          </p:cNvPr>
          <p:cNvSpPr txBox="1"/>
          <p:nvPr/>
        </p:nvSpPr>
        <p:spPr>
          <a:xfrm>
            <a:off x="641230" y="569343"/>
            <a:ext cx="469852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cs typeface="Calibri"/>
              </a:rPr>
              <a:t>DZIĘKUJĘ ZA UWAGĘ   :)</a:t>
            </a:r>
          </a:p>
        </p:txBody>
      </p:sp>
    </p:spTree>
    <p:extLst>
      <p:ext uri="{BB962C8B-B14F-4D97-AF65-F5344CB8AC3E}">
        <p14:creationId xmlns:p14="http://schemas.microsoft.com/office/powerpoint/2010/main" val="3300425761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Panoramiczny</PresentationFormat>
  <Slides>8</Slides>
  <Notes>0</Notes>
  <HiddenSlides>0</HiddenSlide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"Chrońmy naszą planetę" -unaocznienie zagrożeń oraz przykłady przeciwdziałania </vt:lpstr>
      <vt:lpstr>Wycinanie i zaśmiecenie lasów</vt:lpstr>
      <vt:lpstr>Nie wyrzucaj! Nie niszcz ! Szanuj!!!</vt:lpstr>
      <vt:lpstr>Prezentacja programu PowerPoint</vt:lpstr>
      <vt:lpstr>Oszczędzaj !  Nie zanieczyszczaj!</vt:lpstr>
      <vt:lpstr>Czy pozwolicie nam żyć ?!</vt:lpstr>
      <vt:lpstr>Daj nam żyć!  Zostaw nas w spokoju !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revision>9</cp:revision>
  <dcterms:created xsi:type="dcterms:W3CDTF">2021-04-14T11:37:53Z</dcterms:created>
  <dcterms:modified xsi:type="dcterms:W3CDTF">2021-04-14T21:50:45Z</dcterms:modified>
</cp:coreProperties>
</file>