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C7C4-588F-4719-AD94-1733C6F105A5}" type="datetimeFigureOut">
              <a:rPr lang="pl-PL" smtClean="0"/>
              <a:t>2022-04-07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EAD1-2832-48D7-B131-6476500054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87816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C7C4-588F-4719-AD94-1733C6F105A5}" type="datetimeFigureOut">
              <a:rPr lang="pl-PL" smtClean="0"/>
              <a:t>2022-04-07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EAD1-2832-48D7-B131-6476500054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04290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C7C4-588F-4719-AD94-1733C6F105A5}" type="datetimeFigureOut">
              <a:rPr lang="pl-PL" smtClean="0"/>
              <a:t>2022-04-07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EAD1-2832-48D7-B131-6476500054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30664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C7C4-588F-4719-AD94-1733C6F105A5}" type="datetimeFigureOut">
              <a:rPr lang="pl-PL" smtClean="0"/>
              <a:t>2022-04-07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EAD1-2832-48D7-B131-6476500054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07369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C7C4-588F-4719-AD94-1733C6F105A5}" type="datetimeFigureOut">
              <a:rPr lang="pl-PL" smtClean="0"/>
              <a:t>2022-04-07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EAD1-2832-48D7-B131-6476500054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64709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C7C4-588F-4719-AD94-1733C6F105A5}" type="datetimeFigureOut">
              <a:rPr lang="pl-PL" smtClean="0"/>
              <a:t>2022-04-07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EAD1-2832-48D7-B131-6476500054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3696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C7C4-588F-4719-AD94-1733C6F105A5}" type="datetimeFigureOut">
              <a:rPr lang="pl-PL" smtClean="0"/>
              <a:t>2022-04-07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EAD1-2832-48D7-B131-6476500054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06708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C7C4-588F-4719-AD94-1733C6F105A5}" type="datetimeFigureOut">
              <a:rPr lang="pl-PL" smtClean="0"/>
              <a:t>2022-04-07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EAD1-2832-48D7-B131-6476500054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33271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C7C4-588F-4719-AD94-1733C6F105A5}" type="datetimeFigureOut">
              <a:rPr lang="pl-PL" smtClean="0"/>
              <a:t>2022-04-07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EAD1-2832-48D7-B131-6476500054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50007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C7C4-588F-4719-AD94-1733C6F105A5}" type="datetimeFigureOut">
              <a:rPr lang="pl-PL" smtClean="0"/>
              <a:t>2022-04-07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EAD1-2832-48D7-B131-6476500054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90252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C7C4-588F-4719-AD94-1733C6F105A5}" type="datetimeFigureOut">
              <a:rPr lang="pl-PL" smtClean="0"/>
              <a:t>2022-04-07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EAD1-2832-48D7-B131-6476500054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47351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7C7C4-588F-4719-AD94-1733C6F105A5}" type="datetimeFigureOut">
              <a:rPr lang="pl-PL" smtClean="0"/>
              <a:t>2022-04-07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DEAD1-2832-48D7-B131-6476500054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8486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Choroby brudnych rąk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Bartosz Urbański </a:t>
            </a:r>
            <a:r>
              <a:rPr lang="pl-PL" dirty="0" err="1" smtClean="0"/>
              <a:t>kl</a:t>
            </a:r>
            <a:r>
              <a:rPr lang="pl-PL" dirty="0" smtClean="0"/>
              <a:t> </a:t>
            </a:r>
            <a:r>
              <a:rPr lang="pl-PL" dirty="0" err="1" smtClean="0"/>
              <a:t>VIIb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1626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00836" y="877206"/>
            <a:ext cx="59458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3. Wzmożona higiena podczas przeziębienia czy choroby - najważniejsze to zapobiegać rozprzestrzenianiu się chorób. Należy więc pamiętać, by po kichaniu lub czyszczeniu nosa dokładnie umyć dłonie i nie narażać innych osób na zakażenie.</a:t>
            </a:r>
            <a:endParaRPr lang="pl-PL" sz="2400" dirty="0"/>
          </a:p>
        </p:txBody>
      </p:sp>
      <p:sp>
        <p:nvSpPr>
          <p:cNvPr id="3" name="Prostokąt 2"/>
          <p:cNvSpPr/>
          <p:nvPr/>
        </p:nvSpPr>
        <p:spPr>
          <a:xfrm>
            <a:off x="4344537" y="3914463"/>
            <a:ext cx="7010400" cy="1775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Już od najmłodszych lat uczyć dzieci o higienie </a:t>
            </a:r>
            <a:br>
              <a:rPr lang="pl-PL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o tym, że jest ona niezbędna. Można np. pokazywać im jak myć ręce oraz wspólnie myć warzywa.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0345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111775" y="2811572"/>
            <a:ext cx="5895460" cy="10364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6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Dziękuję za uwagę</a:t>
            </a:r>
            <a:endParaRPr lang="pl-PL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512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2556680" y="2203061"/>
            <a:ext cx="707863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>
                <a:solidFill>
                  <a:srgbClr val="FFFF00"/>
                </a:solidFill>
              </a:rPr>
              <a:t>Chorobę brudnych rąk powoduje przenoszenie bakterii drogą pokarmową, np. przez zjedzenie zakażonych pokarmów, czy przez wypicie zakażonych płynów. </a:t>
            </a:r>
            <a:endParaRPr lang="pl-PL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0623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80811" y="2700080"/>
            <a:ext cx="10941970" cy="10364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6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Najczęstsze choroby brudnych rąk:</a:t>
            </a:r>
            <a:endParaRPr lang="pl-PL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5062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52859" y="320773"/>
            <a:ext cx="1124588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/>
              <a:t>Wirusowe zapalenie wątroby typu A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to choroba, która wywoływana jest przez </a:t>
            </a:r>
            <a:r>
              <a:rPr lang="pl-PL" sz="2400" dirty="0" err="1" smtClean="0"/>
              <a:t>enterowirusy</a:t>
            </a:r>
            <a:r>
              <a:rPr lang="pl-PL" sz="2400" dirty="0" smtClean="0"/>
              <a:t> z rodziny </a:t>
            </a:r>
            <a:r>
              <a:rPr lang="pl-PL" sz="2400" dirty="0" err="1" smtClean="0"/>
              <a:t>Pikornaviridae</a:t>
            </a:r>
            <a:r>
              <a:rPr lang="pl-PL" sz="2400" dirty="0" smtClean="0"/>
              <a:t>. </a:t>
            </a:r>
            <a:br>
              <a:rPr lang="pl-PL" sz="2400" dirty="0" smtClean="0"/>
            </a:br>
            <a:r>
              <a:rPr lang="pl-PL" sz="2400" dirty="0" smtClean="0"/>
              <a:t>Są to wirusy, które charakteryzuje wysoka odporność </a:t>
            </a:r>
            <a:br>
              <a:rPr lang="pl-PL" sz="2400" dirty="0" smtClean="0"/>
            </a:br>
            <a:r>
              <a:rPr lang="pl-PL" sz="2400" dirty="0" smtClean="0"/>
              <a:t>na warunki środowiska takie, jak wysoka i niska temperatura, </a:t>
            </a:r>
            <a:br>
              <a:rPr lang="pl-PL" sz="2400" dirty="0" smtClean="0"/>
            </a:br>
            <a:r>
              <a:rPr lang="pl-PL" sz="2400" dirty="0" smtClean="0"/>
              <a:t>obecność kwasów oraz środków dezynfekujących. Do zakażenia dochodzi poprzez wniknięcie wirusa za pośrednictwem receptorów znajdujących </a:t>
            </a:r>
            <a:br>
              <a:rPr lang="pl-PL" sz="2400" dirty="0" smtClean="0"/>
            </a:br>
            <a:r>
              <a:rPr lang="pl-PL" sz="2400" dirty="0" smtClean="0"/>
              <a:t>się na powierzchni komórki wątroby (</a:t>
            </a:r>
            <a:r>
              <a:rPr lang="pl-PL" sz="2400" dirty="0" err="1" smtClean="0"/>
              <a:t>hepatocytu</a:t>
            </a:r>
            <a:r>
              <a:rPr lang="pl-PL" sz="2400" dirty="0" smtClean="0"/>
              <a:t>). Tam dochodzi do namnożenia wirusów, które następnie wraz z żółcią transportowane </a:t>
            </a:r>
            <a:br>
              <a:rPr lang="pl-PL" sz="2400" dirty="0" smtClean="0"/>
            </a:br>
            <a:r>
              <a:rPr lang="pl-PL" sz="2400" dirty="0" smtClean="0"/>
              <a:t>są do jelit i kolejno wydalane z kałem.</a:t>
            </a:r>
            <a:endParaRPr lang="pl-PL" sz="2400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853" y="3124200"/>
            <a:ext cx="3406255" cy="3406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5857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747749" y="1641480"/>
            <a:ext cx="688757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/>
              <a:t>Owsica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 to choroba wywołana przez pasożyty - owsiki ludzkie, które najczęściej dostają się </a:t>
            </a:r>
            <a:br>
              <a:rPr lang="pl-PL" sz="2400" dirty="0" smtClean="0"/>
            </a:br>
            <a:r>
              <a:rPr lang="pl-PL" sz="2400" dirty="0" smtClean="0"/>
              <a:t>do organizmu przez połknięcie jaj </a:t>
            </a:r>
            <a:br>
              <a:rPr lang="pl-PL" sz="2400" dirty="0" smtClean="0"/>
            </a:br>
            <a:r>
              <a:rPr lang="pl-PL" sz="2400" dirty="0" smtClean="0"/>
              <a:t>lub inny kontakt z nimi. Z tego powodu owsica najczęściej dotyka dzieci w wieku przedszkolnym </a:t>
            </a:r>
            <a:br>
              <a:rPr lang="pl-PL" sz="2400" dirty="0" smtClean="0"/>
            </a:br>
            <a:r>
              <a:rPr lang="pl-PL" sz="2400" dirty="0" smtClean="0"/>
              <a:t>i szkolnym.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167096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13982" y="383864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400" b="1" dirty="0" smtClean="0"/>
              <a:t>Tasiemczyca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to choroba wywołana obecnością w organizmie człowieka pasożyta o charakterystycznej, w większości odmian płaskiej budowie ciała, co czyni ich wygląd podobnym do taśmy. Rozwój tasiemców nie jest skomplikowany, wymaga jednak żywiciela pośredniego. </a:t>
            </a:r>
            <a:endParaRPr lang="pl-PL" sz="2400" dirty="0"/>
          </a:p>
        </p:txBody>
      </p:sp>
      <p:sp>
        <p:nvSpPr>
          <p:cNvPr id="3" name="Prostokąt 2"/>
          <p:cNvSpPr/>
          <p:nvPr/>
        </p:nvSpPr>
        <p:spPr>
          <a:xfrm>
            <a:off x="5727510" y="2871295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400" dirty="0" smtClean="0"/>
              <a:t>Wyróżniamy kilka rodzajów tasiemca najczęściej występujących u człowieka:</a:t>
            </a:r>
          </a:p>
          <a:p>
            <a:pPr>
              <a:buFont typeface="+mj-lt"/>
              <a:buAutoNum type="arabicPeriod"/>
            </a:pPr>
            <a:r>
              <a:rPr lang="pl-PL" sz="2400" dirty="0" smtClean="0"/>
              <a:t>tasiemiec uzbrojony, stanowi największe zagrożenie dla człowieka, ponieważ może bytować poza jelitem, np. w mięśniach czy innych narządach, </a:t>
            </a:r>
          </a:p>
          <a:p>
            <a:pPr>
              <a:buFont typeface="+mj-lt"/>
              <a:buAutoNum type="arabicPeriod"/>
            </a:pPr>
            <a:r>
              <a:rPr lang="pl-PL" sz="2400" dirty="0" smtClean="0"/>
              <a:t>tasiemiec nieuzbrojony, </a:t>
            </a:r>
          </a:p>
          <a:p>
            <a:pPr>
              <a:buFont typeface="+mj-lt"/>
              <a:buAutoNum type="arabicPeriod"/>
            </a:pPr>
            <a:r>
              <a:rPr lang="pl-PL" sz="2400" dirty="0" smtClean="0"/>
              <a:t>tasiemiec </a:t>
            </a:r>
            <a:r>
              <a:rPr lang="pl-PL" sz="2400" dirty="0" err="1" smtClean="0"/>
              <a:t>bruzdrogłowiec</a:t>
            </a:r>
            <a:r>
              <a:rPr lang="pl-PL" sz="2400" dirty="0" smtClean="0"/>
              <a:t> szeroki, </a:t>
            </a:r>
          </a:p>
          <a:p>
            <a:pPr>
              <a:buFont typeface="+mj-lt"/>
              <a:buAutoNum type="arabicPeriod"/>
            </a:pPr>
            <a:r>
              <a:rPr lang="pl-PL" sz="2400" dirty="0" smtClean="0"/>
              <a:t>tasiemiec karłowaty </a:t>
            </a:r>
          </a:p>
          <a:p>
            <a:pPr>
              <a:buFont typeface="+mj-lt"/>
              <a:buAutoNum type="arabicPeriod"/>
            </a:pPr>
            <a:r>
              <a:rPr lang="pl-PL" sz="2400" dirty="0" smtClean="0"/>
              <a:t>tasiemiec bąblowcowy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4670223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3307307" y="1696070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400" b="1" dirty="0" smtClean="0"/>
              <a:t>Salmonella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 smtClean="0"/>
              <a:t>jest powszechną chorobą bakteryjną, która atakuje przewód pokarmowy. Bakterie Salmonelli zwykle żyją w jelitach zwierząt </a:t>
            </a:r>
            <a:br>
              <a:rPr lang="pl-PL" sz="2400" dirty="0" smtClean="0"/>
            </a:br>
            <a:r>
              <a:rPr lang="pl-PL" sz="2400" dirty="0" smtClean="0"/>
              <a:t>i ludzi i są wydalane z kałem. Ludzie najczęściej zarażają się przez zanieczyszczoną wodę lub żywność.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2310911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27629" y="1847819"/>
            <a:ext cx="13329314" cy="1933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5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5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zapobiegać chorobom brudnych rąk?</a:t>
            </a:r>
            <a:endParaRPr lang="pl-PL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4726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802"/>
            <a:ext cx="12192000" cy="6869604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1014482" y="920171"/>
            <a:ext cx="743348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1. Podstawowym działaniem profilaktycznym, które pozwala uchronić się przed chorobą brudnych rąk, jest przestrzeganie higieny, </a:t>
            </a:r>
            <a:br>
              <a:rPr lang="pl-PL" sz="2800" dirty="0" smtClean="0"/>
            </a:br>
            <a:r>
              <a:rPr lang="pl-PL" sz="2800" dirty="0" smtClean="0"/>
              <a:t>a zwłaszcza częste mycie rąk.</a:t>
            </a:r>
            <a:endParaRPr lang="pl-PL" sz="2800" dirty="0"/>
          </a:p>
        </p:txBody>
      </p:sp>
      <p:sp>
        <p:nvSpPr>
          <p:cNvPr id="3" name="Prostokąt 2"/>
          <p:cNvSpPr/>
          <p:nvPr/>
        </p:nvSpPr>
        <p:spPr>
          <a:xfrm>
            <a:off x="4326341" y="3626627"/>
            <a:ext cx="706954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2. Dokładne mycie warzyw i owoców - ważną zasadą utrzymywania higieny jest odpowiednie przygotowywanie posiłków. Obróbce i spożyciu można poddać jedynie umyte i świeże produkty, nie tylko zakupione w sklepie, </a:t>
            </a:r>
            <a:br>
              <a:rPr lang="pl-PL" sz="2800" dirty="0" smtClean="0"/>
            </a:br>
            <a:r>
              <a:rPr lang="pl-PL" sz="2800" dirty="0" smtClean="0"/>
              <a:t>ale również te zbierane w ogrodzie czy lesie.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3845515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178</Words>
  <Application>Microsoft Office PowerPoint</Application>
  <PresentationFormat>Panoramiczny</PresentationFormat>
  <Paragraphs>22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Motyw pakietu Office</vt:lpstr>
      <vt:lpstr>Choroby brudnych rąk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Choroba brudnych rąk</dc:title>
  <dc:creator>Laptop</dc:creator>
  <cp:lastModifiedBy>Laptop</cp:lastModifiedBy>
  <cp:revision>5</cp:revision>
  <dcterms:created xsi:type="dcterms:W3CDTF">2022-04-07T18:55:58Z</dcterms:created>
  <dcterms:modified xsi:type="dcterms:W3CDTF">2022-04-07T19:41:06Z</dcterms:modified>
</cp:coreProperties>
</file>